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15"/>
  </p:notesMasterIdLst>
  <p:sldIdLst>
    <p:sldId id="1006" r:id="rId2"/>
    <p:sldId id="1198" r:id="rId3"/>
    <p:sldId id="1007" r:id="rId4"/>
    <p:sldId id="1008" r:id="rId5"/>
    <p:sldId id="1009" r:id="rId6"/>
    <p:sldId id="1010" r:id="rId7"/>
    <p:sldId id="1011" r:id="rId8"/>
    <p:sldId id="1013" r:id="rId9"/>
    <p:sldId id="1014" r:id="rId10"/>
    <p:sldId id="1015" r:id="rId11"/>
    <p:sldId id="1019" r:id="rId12"/>
    <p:sldId id="1184" r:id="rId13"/>
    <p:sldId id="1018" r:id="rId14"/>
    <p:sldId id="1021" r:id="rId15"/>
    <p:sldId id="1022" r:id="rId16"/>
    <p:sldId id="1024" r:id="rId17"/>
    <p:sldId id="1185" r:id="rId18"/>
    <p:sldId id="1028" r:id="rId19"/>
    <p:sldId id="1096" r:id="rId20"/>
    <p:sldId id="1097" r:id="rId21"/>
    <p:sldId id="1098" r:id="rId22"/>
    <p:sldId id="1030" r:id="rId23"/>
    <p:sldId id="1183" r:id="rId24"/>
    <p:sldId id="1031" r:id="rId25"/>
    <p:sldId id="1100" r:id="rId26"/>
    <p:sldId id="1101" r:id="rId27"/>
    <p:sldId id="1102" r:id="rId28"/>
    <p:sldId id="1103" r:id="rId29"/>
    <p:sldId id="1104" r:id="rId30"/>
    <p:sldId id="1105" r:id="rId31"/>
    <p:sldId id="1106" r:id="rId32"/>
    <p:sldId id="1107" r:id="rId33"/>
    <p:sldId id="1108" r:id="rId34"/>
    <p:sldId id="1110" r:id="rId35"/>
    <p:sldId id="1032" r:id="rId36"/>
    <p:sldId id="1033" r:id="rId37"/>
    <p:sldId id="1034" r:id="rId38"/>
    <p:sldId id="1035" r:id="rId39"/>
    <p:sldId id="1036" r:id="rId40"/>
    <p:sldId id="1037" r:id="rId41"/>
    <p:sldId id="1039" r:id="rId42"/>
    <p:sldId id="1040" r:id="rId43"/>
    <p:sldId id="1041" r:id="rId44"/>
    <p:sldId id="1042" r:id="rId45"/>
    <p:sldId id="1043" r:id="rId46"/>
    <p:sldId id="1044" r:id="rId47"/>
    <p:sldId id="1045" r:id="rId48"/>
    <p:sldId id="1046" r:id="rId49"/>
    <p:sldId id="1115" r:id="rId50"/>
    <p:sldId id="1121" r:id="rId51"/>
    <p:sldId id="1122" r:id="rId52"/>
    <p:sldId id="1118" r:id="rId53"/>
    <p:sldId id="1124" r:id="rId54"/>
    <p:sldId id="1125" r:id="rId55"/>
    <p:sldId id="1119" r:id="rId56"/>
    <p:sldId id="1120" r:id="rId57"/>
    <p:sldId id="1142" r:id="rId58"/>
    <p:sldId id="1127" r:id="rId59"/>
    <p:sldId id="1136" r:id="rId60"/>
    <p:sldId id="1129" r:id="rId61"/>
    <p:sldId id="1130" r:id="rId62"/>
    <p:sldId id="1131" r:id="rId63"/>
    <p:sldId id="1132" r:id="rId64"/>
    <p:sldId id="1134" r:id="rId65"/>
    <p:sldId id="1151" r:id="rId66"/>
    <p:sldId id="1062" r:id="rId67"/>
    <p:sldId id="1064" r:id="rId68"/>
    <p:sldId id="1141" r:id="rId69"/>
    <p:sldId id="1186" r:id="rId70"/>
    <p:sldId id="1143" r:id="rId71"/>
    <p:sldId id="1065" r:id="rId72"/>
    <p:sldId id="1147" r:id="rId73"/>
    <p:sldId id="1145" r:id="rId74"/>
    <p:sldId id="1149" r:id="rId75"/>
    <p:sldId id="1162" r:id="rId76"/>
    <p:sldId id="1164" r:id="rId77"/>
    <p:sldId id="1165" r:id="rId78"/>
    <p:sldId id="1167" r:id="rId79"/>
    <p:sldId id="1166" r:id="rId80"/>
    <p:sldId id="1169" r:id="rId81"/>
    <p:sldId id="1152" r:id="rId82"/>
    <p:sldId id="1170" r:id="rId83"/>
    <p:sldId id="1068" r:id="rId84"/>
    <p:sldId id="1069" r:id="rId85"/>
    <p:sldId id="1070" r:id="rId86"/>
    <p:sldId id="1111" r:id="rId87"/>
    <p:sldId id="1112" r:id="rId88"/>
    <p:sldId id="1077" r:id="rId89"/>
    <p:sldId id="1080" r:id="rId90"/>
    <p:sldId id="1081" r:id="rId91"/>
    <p:sldId id="1082" r:id="rId92"/>
    <p:sldId id="1085" r:id="rId93"/>
    <p:sldId id="1179" r:id="rId94"/>
    <p:sldId id="1176" r:id="rId95"/>
    <p:sldId id="1187" r:id="rId96"/>
    <p:sldId id="1188" r:id="rId97"/>
    <p:sldId id="1196" r:id="rId98"/>
    <p:sldId id="1192" r:id="rId99"/>
    <p:sldId id="1189" r:id="rId100"/>
    <p:sldId id="1190" r:id="rId101"/>
    <p:sldId id="1191" r:id="rId102"/>
    <p:sldId id="1197" r:id="rId103"/>
    <p:sldId id="1086" r:id="rId104"/>
    <p:sldId id="1088" r:id="rId105"/>
    <p:sldId id="1195" r:id="rId106"/>
    <p:sldId id="1091" r:id="rId107"/>
    <p:sldId id="1153" r:id="rId108"/>
    <p:sldId id="1155" r:id="rId109"/>
    <p:sldId id="1158" r:id="rId110"/>
    <p:sldId id="1160" r:id="rId111"/>
    <p:sldId id="1193" r:id="rId112"/>
    <p:sldId id="1161" r:id="rId113"/>
    <p:sldId id="1094" r:id="rId1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D90"/>
    <a:srgbClr val="FFFFFF"/>
    <a:srgbClr val="0432FF"/>
    <a:srgbClr val="01B0F0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1433" autoAdjust="0"/>
  </p:normalViewPr>
  <p:slideViewPr>
    <p:cSldViewPr snapToGrid="0">
      <p:cViewPr varScale="1">
        <p:scale>
          <a:sx n="108" d="100"/>
          <a:sy n="108" d="100"/>
        </p:scale>
        <p:origin x="5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6A312-ECBB-3840-B56F-C5CBADC63511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55AAC-DB5C-5B40-A2F6-7F4DF857F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id_chrissy/status/1082472189725687808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41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7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6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9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9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79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901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2689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2008 </a:t>
            </a:r>
            <a:r>
              <a:rPr lang="en-US" dirty="0" err="1"/>
              <a:t>wyrobek</a:t>
            </a:r>
            <a:r>
              <a:rPr lang="en-US" dirty="0"/>
              <a:t>, willow garage</a:t>
            </a:r>
          </a:p>
          <a:p>
            <a:r>
              <a:rPr lang="en-US" dirty="0"/>
              <a:t>Towards a Personal Robotics Development Platform: Rationale and Design of an Intrinsically Safe Personal Robot Keenan A. </a:t>
            </a:r>
            <a:r>
              <a:rPr lang="en-US" dirty="0" err="1"/>
              <a:t>Wyrobek</a:t>
            </a:r>
            <a:r>
              <a:rPr lang="en-US" dirty="0"/>
              <a:t>, Eric H. Berger, H.F. </a:t>
            </a:r>
            <a:r>
              <a:rPr lang="en-US" dirty="0" err="1"/>
              <a:t>Machiel</a:t>
            </a:r>
            <a:r>
              <a:rPr lang="en-US" dirty="0"/>
              <a:t> Van der Loos, Member, IEEE, and J. Kenneth Salisbury, Member, IEEE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75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0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1461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81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95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22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 million images, 200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70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0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426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89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6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baseline="0" dirty="0"/>
              <a:t>NVIDIA or ATI will be future of AI.  Probably NVIDIA. </a:t>
            </a:r>
          </a:p>
        </p:txBody>
      </p:sp>
    </p:spTree>
    <p:extLst>
      <p:ext uri="{BB962C8B-B14F-4D97-AF65-F5344CB8AC3E}">
        <p14:creationId xmlns:p14="http://schemas.microsoft.com/office/powerpoint/2010/main" val="2030395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9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Gujarati: Indo-Aryan (India/Pakistan)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45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18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66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223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113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8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44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Checkers, IBM, a person named Arthur Samuel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8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https://twitter.com/kid_chrissy/status/1082472189725687808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27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AlphaGo, 2016 (Lee Sedol, Korea) Google DeepMind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1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2016 google car..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55AAC-DB5C-5B40-A2F6-7F4DF857F9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00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8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912997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64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13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6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31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20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9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7663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623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772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3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7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0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58158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58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73346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16D4-4978-434B-9B8C-25DCA86072DA}" type="datetimeFigureOut">
              <a:rPr lang="en-US" smtClean="0"/>
              <a:t>7/3/19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4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2560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294367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07349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2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62" r:id="rId21"/>
    <p:sldLayoutId id="2147483666" r:id="rId22"/>
    <p:sldLayoutId id="2147483667" r:id="rId23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gif"/><Relationship Id="rId7" Type="http://schemas.openxmlformats.org/officeDocument/2006/relationships/image" Target="../media/image104.png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tiff"/><Relationship Id="rId9" Type="http://schemas.openxmlformats.org/officeDocument/2006/relationships/image" Target="../media/image106.tif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7.wdp"/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12" Type="http://schemas.microsoft.com/office/2007/relationships/hdphoto" Target="../media/hdphoto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tiff"/><Relationship Id="rId11" Type="http://schemas.openxmlformats.org/officeDocument/2006/relationships/image" Target="../media/image53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52.png"/><Relationship Id="rId1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15.wdp"/><Relationship Id="rId3" Type="http://schemas.microsoft.com/office/2007/relationships/hdphoto" Target="../media/hdphoto9.wdp"/><Relationship Id="rId7" Type="http://schemas.openxmlformats.org/officeDocument/2006/relationships/image" Target="../media/image50.tiff"/><Relationship Id="rId12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2.wdp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microsoft.com/office/2007/relationships/hdphoto" Target="../media/hdphoto17.wdp"/><Relationship Id="rId10" Type="http://schemas.openxmlformats.org/officeDocument/2006/relationships/image" Target="../media/image53.png"/><Relationship Id="rId4" Type="http://schemas.microsoft.com/office/2007/relationships/hdphoto" Target="../media/hdphoto10.wdp"/><Relationship Id="rId9" Type="http://schemas.microsoft.com/office/2007/relationships/hdphoto" Target="../media/hdphoto13.wdp"/><Relationship Id="rId14" Type="http://schemas.microsoft.com/office/2007/relationships/hdphoto" Target="../media/hdphoto16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22.wdp"/><Relationship Id="rId3" Type="http://schemas.microsoft.com/office/2007/relationships/hdphoto" Target="../media/hdphoto18.wdp"/><Relationship Id="rId7" Type="http://schemas.openxmlformats.org/officeDocument/2006/relationships/image" Target="../media/image50.tiff"/><Relationship Id="rId12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0.wdp"/><Relationship Id="rId11" Type="http://schemas.microsoft.com/office/2007/relationships/hdphoto" Target="../media/hdphoto7.wdp"/><Relationship Id="rId5" Type="http://schemas.microsoft.com/office/2007/relationships/hdphoto" Target="../media/hdphoto11.wdp"/><Relationship Id="rId10" Type="http://schemas.openxmlformats.org/officeDocument/2006/relationships/image" Target="../media/image52.png"/><Relationship Id="rId4" Type="http://schemas.microsoft.com/office/2007/relationships/hdphoto" Target="../media/hdphoto19.wdp"/><Relationship Id="rId9" Type="http://schemas.microsoft.com/office/2007/relationships/hdphoto" Target="../media/hdphoto21.wdp"/><Relationship Id="rId14" Type="http://schemas.microsoft.com/office/2007/relationships/hdphoto" Target="../media/hdphoto23.wdp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13" Type="http://schemas.microsoft.com/office/2007/relationships/hdphoto" Target="../media/hdphoto27.wdp"/><Relationship Id="rId3" Type="http://schemas.microsoft.com/office/2007/relationships/hdphoto" Target="../media/hdphoto20.wdp"/><Relationship Id="rId7" Type="http://schemas.openxmlformats.org/officeDocument/2006/relationships/image" Target="../media/image51.png"/><Relationship Id="rId12" Type="http://schemas.microsoft.com/office/2007/relationships/hdphoto" Target="../media/hdphoto2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tiff"/><Relationship Id="rId11" Type="http://schemas.openxmlformats.org/officeDocument/2006/relationships/image" Target="../media/image53.png"/><Relationship Id="rId5" Type="http://schemas.microsoft.com/office/2007/relationships/hdphoto" Target="../media/hdphoto11.wdp"/><Relationship Id="rId10" Type="http://schemas.microsoft.com/office/2007/relationships/hdphoto" Target="../media/hdphoto25.wdp"/><Relationship Id="rId4" Type="http://schemas.microsoft.com/office/2007/relationships/hdphoto" Target="../media/hdphoto2.wdp"/><Relationship Id="rId9" Type="http://schemas.openxmlformats.org/officeDocument/2006/relationships/image" Target="../media/image52.png"/><Relationship Id="rId14" Type="http://schemas.microsoft.com/office/2007/relationships/hdphoto" Target="../media/hdphoto28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hdphoto" Target="../media/hdphoto34.wdp"/><Relationship Id="rId3" Type="http://schemas.microsoft.com/office/2007/relationships/hdphoto" Target="../media/hdphoto2.wdp"/><Relationship Id="rId7" Type="http://schemas.microsoft.com/office/2007/relationships/hdphoto" Target="../media/hdphoto30.wdp"/><Relationship Id="rId12" Type="http://schemas.microsoft.com/office/2007/relationships/hdphoto" Target="../media/hdphoto3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microsoft.com/office/2007/relationships/hdphoto" Target="../media/hdphoto32.wdp"/><Relationship Id="rId5" Type="http://schemas.openxmlformats.org/officeDocument/2006/relationships/image" Target="../media/image50.tiff"/><Relationship Id="rId10" Type="http://schemas.openxmlformats.org/officeDocument/2006/relationships/image" Target="../media/image53.png"/><Relationship Id="rId4" Type="http://schemas.microsoft.com/office/2007/relationships/hdphoto" Target="../media/hdphoto29.wdp"/><Relationship Id="rId9" Type="http://schemas.microsoft.com/office/2007/relationships/hdphoto" Target="../media/hdphoto31.wdp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36.wdp"/><Relationship Id="rId13" Type="http://schemas.microsoft.com/office/2007/relationships/hdphoto" Target="../media/hdphoto39.wdp"/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12" Type="http://schemas.microsoft.com/office/2007/relationships/hdphoto" Target="../media/hdphoto3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tiff"/><Relationship Id="rId11" Type="http://schemas.openxmlformats.org/officeDocument/2006/relationships/image" Target="../media/image53.png"/><Relationship Id="rId5" Type="http://schemas.microsoft.com/office/2007/relationships/hdphoto" Target="../media/hdphoto2.wdp"/><Relationship Id="rId10" Type="http://schemas.microsoft.com/office/2007/relationships/hdphoto" Target="../media/hdphoto37.wdp"/><Relationship Id="rId4" Type="http://schemas.microsoft.com/office/2007/relationships/hdphoto" Target="../media/hdphoto35.wdp"/><Relationship Id="rId9" Type="http://schemas.openxmlformats.org/officeDocument/2006/relationships/image" Target="../media/image52.png"/><Relationship Id="rId14" Type="http://schemas.microsoft.com/office/2007/relationships/hdphoto" Target="../media/hdphoto40.wdp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42.wdp"/><Relationship Id="rId13" Type="http://schemas.microsoft.com/office/2007/relationships/hdphoto" Target="../media/hdphoto45.wdp"/><Relationship Id="rId3" Type="http://schemas.microsoft.com/office/2007/relationships/hdphoto" Target="../media/hdphoto41.wdp"/><Relationship Id="rId7" Type="http://schemas.openxmlformats.org/officeDocument/2006/relationships/image" Target="../media/image51.png"/><Relationship Id="rId12" Type="http://schemas.microsoft.com/office/2007/relationships/hdphoto" Target="../media/hdphoto4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tiff"/><Relationship Id="rId11" Type="http://schemas.openxmlformats.org/officeDocument/2006/relationships/image" Target="../media/image53.png"/><Relationship Id="rId5" Type="http://schemas.microsoft.com/office/2007/relationships/hdphoto" Target="../media/hdphoto20.wdp"/><Relationship Id="rId10" Type="http://schemas.microsoft.com/office/2007/relationships/hdphoto" Target="../media/hdphoto43.wdp"/><Relationship Id="rId4" Type="http://schemas.microsoft.com/office/2007/relationships/hdphoto" Target="../media/hdphoto2.wdp"/><Relationship Id="rId9" Type="http://schemas.openxmlformats.org/officeDocument/2006/relationships/image" Target="../media/image52.png"/><Relationship Id="rId14" Type="http://schemas.microsoft.com/office/2007/relationships/hdphoto" Target="../media/hdphoto28.wdp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49.wdp"/><Relationship Id="rId3" Type="http://schemas.microsoft.com/office/2007/relationships/hdphoto" Target="../media/hdphoto2.wdp"/><Relationship Id="rId7" Type="http://schemas.openxmlformats.org/officeDocument/2006/relationships/image" Target="../media/image50.tiff"/><Relationship Id="rId12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0.wdp"/><Relationship Id="rId11" Type="http://schemas.microsoft.com/office/2007/relationships/hdphoto" Target="../media/hdphoto48.wdp"/><Relationship Id="rId5" Type="http://schemas.microsoft.com/office/2007/relationships/hdphoto" Target="../media/hdphoto10.wdp"/><Relationship Id="rId15" Type="http://schemas.microsoft.com/office/2007/relationships/hdphoto" Target="../media/hdphoto50.wdp"/><Relationship Id="rId10" Type="http://schemas.openxmlformats.org/officeDocument/2006/relationships/image" Target="../media/image52.png"/><Relationship Id="rId4" Type="http://schemas.microsoft.com/office/2007/relationships/hdphoto" Target="../media/hdphoto46.wdp"/><Relationship Id="rId9" Type="http://schemas.microsoft.com/office/2007/relationships/hdphoto" Target="../media/hdphoto47.wdp"/><Relationship Id="rId14" Type="http://schemas.microsoft.com/office/2007/relationships/hdphoto" Target="../media/hdphoto28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emf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54.wdp"/><Relationship Id="rId13" Type="http://schemas.openxmlformats.org/officeDocument/2006/relationships/image" Target="../media/image59.png"/><Relationship Id="rId18" Type="http://schemas.microsoft.com/office/2007/relationships/hdphoto" Target="../media/hdphoto62.wdp"/><Relationship Id="rId3" Type="http://schemas.microsoft.com/office/2007/relationships/hdphoto" Target="../media/hdphoto51.wdp"/><Relationship Id="rId21" Type="http://schemas.microsoft.com/office/2007/relationships/hdphoto" Target="../media/hdphoto65.wdp"/><Relationship Id="rId7" Type="http://schemas.microsoft.com/office/2007/relationships/hdphoto" Target="../media/hdphoto53.wdp"/><Relationship Id="rId12" Type="http://schemas.openxmlformats.org/officeDocument/2006/relationships/image" Target="../media/image58.tiff"/><Relationship Id="rId17" Type="http://schemas.microsoft.com/office/2007/relationships/hdphoto" Target="../media/hdphoto61.wdp"/><Relationship Id="rId2" Type="http://schemas.openxmlformats.org/officeDocument/2006/relationships/image" Target="../media/image55.png"/><Relationship Id="rId16" Type="http://schemas.microsoft.com/office/2007/relationships/hdphoto" Target="../media/hdphoto60.wdp"/><Relationship Id="rId20" Type="http://schemas.microsoft.com/office/2007/relationships/hdphoto" Target="../media/hdphoto64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microsoft.com/office/2007/relationships/hdphoto" Target="../media/hdphoto57.wdp"/><Relationship Id="rId5" Type="http://schemas.microsoft.com/office/2007/relationships/hdphoto" Target="../media/hdphoto52.wdp"/><Relationship Id="rId15" Type="http://schemas.microsoft.com/office/2007/relationships/hdphoto" Target="../media/hdphoto59.wdp"/><Relationship Id="rId10" Type="http://schemas.microsoft.com/office/2007/relationships/hdphoto" Target="../media/hdphoto56.wdp"/><Relationship Id="rId19" Type="http://schemas.microsoft.com/office/2007/relationships/hdphoto" Target="../media/hdphoto63.wdp"/><Relationship Id="rId4" Type="http://schemas.openxmlformats.org/officeDocument/2006/relationships/image" Target="../media/image56.png"/><Relationship Id="rId9" Type="http://schemas.microsoft.com/office/2007/relationships/hdphoto" Target="../media/hdphoto55.wdp"/><Relationship Id="rId14" Type="http://schemas.microsoft.com/office/2007/relationships/hdphoto" Target="../media/hdphoto58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69.wdp"/><Relationship Id="rId3" Type="http://schemas.microsoft.com/office/2007/relationships/hdphoto" Target="../media/hdphoto66.wdp"/><Relationship Id="rId7" Type="http://schemas.microsoft.com/office/2007/relationships/hdphoto" Target="../media/hdphoto68.wdp"/><Relationship Id="rId12" Type="http://schemas.microsoft.com/office/2007/relationships/hdphoto" Target="../media/hdphoto7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microsoft.com/office/2007/relationships/hdphoto" Target="../media/hdphoto72.wdp"/><Relationship Id="rId5" Type="http://schemas.microsoft.com/office/2007/relationships/hdphoto" Target="../media/hdphoto67.wdp"/><Relationship Id="rId10" Type="http://schemas.microsoft.com/office/2007/relationships/hdphoto" Target="../media/hdphoto71.wdp"/><Relationship Id="rId4" Type="http://schemas.openxmlformats.org/officeDocument/2006/relationships/image" Target="../media/image56.png"/><Relationship Id="rId9" Type="http://schemas.microsoft.com/office/2007/relationships/hdphoto" Target="../media/hdphoto70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77.wdp"/><Relationship Id="rId3" Type="http://schemas.microsoft.com/office/2007/relationships/hdphoto" Target="../media/hdphoto74.wdp"/><Relationship Id="rId7" Type="http://schemas.microsoft.com/office/2007/relationships/hdphoto" Target="../media/hdphoto76.wdp"/><Relationship Id="rId12" Type="http://schemas.microsoft.com/office/2007/relationships/hdphoto" Target="../media/hdphoto8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microsoft.com/office/2007/relationships/hdphoto" Target="../media/hdphoto80.wdp"/><Relationship Id="rId5" Type="http://schemas.microsoft.com/office/2007/relationships/hdphoto" Target="../media/hdphoto75.wdp"/><Relationship Id="rId10" Type="http://schemas.microsoft.com/office/2007/relationships/hdphoto" Target="../media/hdphoto79.wdp"/><Relationship Id="rId4" Type="http://schemas.openxmlformats.org/officeDocument/2006/relationships/image" Target="../media/image56.png"/><Relationship Id="rId9" Type="http://schemas.microsoft.com/office/2007/relationships/hdphoto" Target="../media/hdphoto7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85.wdp"/><Relationship Id="rId13" Type="http://schemas.openxmlformats.org/officeDocument/2006/relationships/image" Target="../media/image59.png"/><Relationship Id="rId18" Type="http://schemas.microsoft.com/office/2007/relationships/hdphoto" Target="../media/hdphoto92.wdp"/><Relationship Id="rId3" Type="http://schemas.microsoft.com/office/2007/relationships/hdphoto" Target="../media/hdphoto82.wdp"/><Relationship Id="rId21" Type="http://schemas.microsoft.com/office/2007/relationships/hdphoto" Target="../media/hdphoto76.wdp"/><Relationship Id="rId7" Type="http://schemas.microsoft.com/office/2007/relationships/hdphoto" Target="../media/hdphoto84.wdp"/><Relationship Id="rId12" Type="http://schemas.openxmlformats.org/officeDocument/2006/relationships/image" Target="../media/image58.tiff"/><Relationship Id="rId17" Type="http://schemas.microsoft.com/office/2007/relationships/hdphoto" Target="../media/hdphoto91.wdp"/><Relationship Id="rId2" Type="http://schemas.openxmlformats.org/officeDocument/2006/relationships/image" Target="../media/image55.png"/><Relationship Id="rId16" Type="http://schemas.microsoft.com/office/2007/relationships/hdphoto" Target="../media/hdphoto90.wdp"/><Relationship Id="rId20" Type="http://schemas.microsoft.com/office/2007/relationships/hdphoto" Target="../media/hdphoto94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microsoft.com/office/2007/relationships/hdphoto" Target="../media/hdphoto87.wdp"/><Relationship Id="rId5" Type="http://schemas.microsoft.com/office/2007/relationships/hdphoto" Target="../media/hdphoto83.wdp"/><Relationship Id="rId15" Type="http://schemas.microsoft.com/office/2007/relationships/hdphoto" Target="../media/hdphoto89.wdp"/><Relationship Id="rId10" Type="http://schemas.microsoft.com/office/2007/relationships/hdphoto" Target="../media/hdphoto81.wdp"/><Relationship Id="rId19" Type="http://schemas.microsoft.com/office/2007/relationships/hdphoto" Target="../media/hdphoto93.wdp"/><Relationship Id="rId4" Type="http://schemas.openxmlformats.org/officeDocument/2006/relationships/image" Target="../media/image56.png"/><Relationship Id="rId9" Type="http://schemas.microsoft.com/office/2007/relationships/hdphoto" Target="../media/hdphoto86.wdp"/><Relationship Id="rId14" Type="http://schemas.microsoft.com/office/2007/relationships/hdphoto" Target="../media/hdphoto88.wdp"/><Relationship Id="rId22" Type="http://schemas.microsoft.com/office/2007/relationships/hdphoto" Target="../media/hdphoto95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hdphoto" Target="../media/hdphoto98.wdp"/><Relationship Id="rId13" Type="http://schemas.microsoft.com/office/2007/relationships/hdphoto" Target="../media/hdphoto101.wdp"/><Relationship Id="rId3" Type="http://schemas.microsoft.com/office/2007/relationships/hdphoto" Target="../media/hdphoto11.wdp"/><Relationship Id="rId7" Type="http://schemas.openxmlformats.org/officeDocument/2006/relationships/image" Target="../media/image64.png"/><Relationship Id="rId12" Type="http://schemas.microsoft.com/office/2007/relationships/hdphoto" Target="../media/hdphoto100.wdp"/><Relationship Id="rId17" Type="http://schemas.openxmlformats.org/officeDocument/2006/relationships/image" Target="../media/image27.png"/><Relationship Id="rId2" Type="http://schemas.openxmlformats.org/officeDocument/2006/relationships/image" Target="../media/image49.png"/><Relationship Id="rId16" Type="http://schemas.microsoft.com/office/2007/relationships/hdphoto" Target="../media/hdphoto104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tiff"/><Relationship Id="rId11" Type="http://schemas.openxmlformats.org/officeDocument/2006/relationships/image" Target="../media/image66.png"/><Relationship Id="rId5" Type="http://schemas.microsoft.com/office/2007/relationships/hdphoto" Target="../media/hdphoto97.wdp"/><Relationship Id="rId15" Type="http://schemas.microsoft.com/office/2007/relationships/hdphoto" Target="../media/hdphoto103.wdp"/><Relationship Id="rId10" Type="http://schemas.microsoft.com/office/2007/relationships/hdphoto" Target="../media/hdphoto99.wdp"/><Relationship Id="rId4" Type="http://schemas.microsoft.com/office/2007/relationships/hdphoto" Target="../media/hdphoto96.wdp"/><Relationship Id="rId9" Type="http://schemas.openxmlformats.org/officeDocument/2006/relationships/image" Target="../media/image65.png"/><Relationship Id="rId14" Type="http://schemas.microsoft.com/office/2007/relationships/hdphoto" Target="../media/hdphoto102.wdp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105.wdp"/><Relationship Id="rId13" Type="http://schemas.microsoft.com/office/2007/relationships/hdphoto" Target="../media/hdphoto108.wdp"/><Relationship Id="rId18" Type="http://schemas.microsoft.com/office/2007/relationships/hdphoto" Target="../media/hdphoto112.wdp"/><Relationship Id="rId3" Type="http://schemas.microsoft.com/office/2007/relationships/hdphoto" Target="../media/hdphoto11.wdp"/><Relationship Id="rId21" Type="http://schemas.microsoft.com/office/2007/relationships/hdphoto" Target="../media/hdphoto114.wdp"/><Relationship Id="rId7" Type="http://schemas.openxmlformats.org/officeDocument/2006/relationships/image" Target="../media/image64.png"/><Relationship Id="rId12" Type="http://schemas.microsoft.com/office/2007/relationships/hdphoto" Target="../media/hdphoto107.wdp"/><Relationship Id="rId17" Type="http://schemas.microsoft.com/office/2007/relationships/hdphoto" Target="../media/hdphoto101.wdp"/><Relationship Id="rId2" Type="http://schemas.openxmlformats.org/officeDocument/2006/relationships/image" Target="../media/image49.png"/><Relationship Id="rId16" Type="http://schemas.microsoft.com/office/2007/relationships/hdphoto" Target="../media/hdphoto111.wdp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tiff"/><Relationship Id="rId11" Type="http://schemas.openxmlformats.org/officeDocument/2006/relationships/image" Target="../media/image66.png"/><Relationship Id="rId5" Type="http://schemas.microsoft.com/office/2007/relationships/hdphoto" Target="../media/hdphoto9.wdp"/><Relationship Id="rId15" Type="http://schemas.microsoft.com/office/2007/relationships/hdphoto" Target="../media/hdphoto110.wdp"/><Relationship Id="rId10" Type="http://schemas.microsoft.com/office/2007/relationships/hdphoto" Target="../media/hdphoto106.wdp"/><Relationship Id="rId19" Type="http://schemas.microsoft.com/office/2007/relationships/hdphoto" Target="../media/hdphoto113.wdp"/><Relationship Id="rId4" Type="http://schemas.microsoft.com/office/2007/relationships/hdphoto" Target="../media/hdphoto3.wdp"/><Relationship Id="rId9" Type="http://schemas.openxmlformats.org/officeDocument/2006/relationships/image" Target="../media/image65.png"/><Relationship Id="rId14" Type="http://schemas.microsoft.com/office/2007/relationships/hdphoto" Target="../media/hdphoto109.wdp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hdphoto" Target="../media/hdphoto118.wdp"/><Relationship Id="rId13" Type="http://schemas.microsoft.com/office/2007/relationships/hdphoto" Target="../media/hdphoto9.wdp"/><Relationship Id="rId3" Type="http://schemas.openxmlformats.org/officeDocument/2006/relationships/image" Target="../media/image66.png"/><Relationship Id="rId7" Type="http://schemas.microsoft.com/office/2007/relationships/hdphoto" Target="../media/hdphoto117.wdp"/><Relationship Id="rId12" Type="http://schemas.microsoft.com/office/2007/relationships/hdphoto" Target="../media/hdphoto20.wdp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116.wdp"/><Relationship Id="rId11" Type="http://schemas.microsoft.com/office/2007/relationships/hdphoto" Target="../media/hdphoto3.wdp"/><Relationship Id="rId5" Type="http://schemas.openxmlformats.org/officeDocument/2006/relationships/image" Target="../media/image65.png"/><Relationship Id="rId15" Type="http://schemas.openxmlformats.org/officeDocument/2006/relationships/image" Target="../media/image27.png"/><Relationship Id="rId10" Type="http://schemas.openxmlformats.org/officeDocument/2006/relationships/image" Target="../media/image49.png"/><Relationship Id="rId4" Type="http://schemas.microsoft.com/office/2007/relationships/hdphoto" Target="../media/hdphoto115.wdp"/><Relationship Id="rId9" Type="http://schemas.microsoft.com/office/2007/relationships/hdphoto" Target="../media/hdphoto119.wdp"/><Relationship Id="rId14" Type="http://schemas.microsoft.com/office/2007/relationships/hdphoto" Target="../media/hdphoto11.wdp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hdphoto" Target="../media/hdphoto123.wdp"/><Relationship Id="rId13" Type="http://schemas.microsoft.com/office/2007/relationships/hdphoto" Target="../media/hdphoto10.wdp"/><Relationship Id="rId3" Type="http://schemas.openxmlformats.org/officeDocument/2006/relationships/image" Target="../media/image66.png"/><Relationship Id="rId7" Type="http://schemas.microsoft.com/office/2007/relationships/hdphoto" Target="../media/hdphoto122.wdp"/><Relationship Id="rId12" Type="http://schemas.microsoft.com/office/2007/relationships/hdphoto" Target="../media/hdphoto1.wdp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121.wdp"/><Relationship Id="rId11" Type="http://schemas.microsoft.com/office/2007/relationships/hdphoto" Target="../media/hdphoto20.wdp"/><Relationship Id="rId5" Type="http://schemas.openxmlformats.org/officeDocument/2006/relationships/image" Target="../media/image65.png"/><Relationship Id="rId15" Type="http://schemas.openxmlformats.org/officeDocument/2006/relationships/image" Target="../media/image26.png"/><Relationship Id="rId10" Type="http://schemas.openxmlformats.org/officeDocument/2006/relationships/image" Target="../media/image49.png"/><Relationship Id="rId4" Type="http://schemas.microsoft.com/office/2007/relationships/hdphoto" Target="../media/hdphoto120.wdp"/><Relationship Id="rId9" Type="http://schemas.microsoft.com/office/2007/relationships/hdphoto" Target="../media/hdphoto124.wdp"/><Relationship Id="rId14" Type="http://schemas.microsoft.com/office/2007/relationships/hdphoto" Target="../media/hdphoto125.wdp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128.wdp"/><Relationship Id="rId13" Type="http://schemas.microsoft.com/office/2007/relationships/hdphoto" Target="../media/hdphoto9.wdp"/><Relationship Id="rId18" Type="http://schemas.microsoft.com/office/2007/relationships/hdphoto" Target="../media/hdphoto135.wdp"/><Relationship Id="rId3" Type="http://schemas.openxmlformats.org/officeDocument/2006/relationships/image" Target="../media/image66.png"/><Relationship Id="rId7" Type="http://schemas.microsoft.com/office/2007/relationships/hdphoto" Target="../media/hdphoto116.wdp"/><Relationship Id="rId12" Type="http://schemas.microsoft.com/office/2007/relationships/hdphoto" Target="../media/hdphoto131.wdp"/><Relationship Id="rId17" Type="http://schemas.microsoft.com/office/2007/relationships/hdphoto" Target="../media/hdphoto134.wdp"/><Relationship Id="rId2" Type="http://schemas.openxmlformats.org/officeDocument/2006/relationships/image" Target="../media/image63.tiff"/><Relationship Id="rId16" Type="http://schemas.microsoft.com/office/2007/relationships/hdphoto" Target="../media/hdphoto133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27.wdp"/><Relationship Id="rId11" Type="http://schemas.microsoft.com/office/2007/relationships/hdphoto" Target="../media/hdphoto130.wdp"/><Relationship Id="rId5" Type="http://schemas.openxmlformats.org/officeDocument/2006/relationships/image" Target="../media/image65.png"/><Relationship Id="rId15" Type="http://schemas.openxmlformats.org/officeDocument/2006/relationships/image" Target="../media/image26.png"/><Relationship Id="rId10" Type="http://schemas.openxmlformats.org/officeDocument/2006/relationships/image" Target="../media/image49.png"/><Relationship Id="rId4" Type="http://schemas.microsoft.com/office/2007/relationships/hdphoto" Target="../media/hdphoto126.wdp"/><Relationship Id="rId9" Type="http://schemas.microsoft.com/office/2007/relationships/hdphoto" Target="../media/hdphoto129.wdp"/><Relationship Id="rId14" Type="http://schemas.microsoft.com/office/2007/relationships/hdphoto" Target="../media/hdphoto132.wdp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139.wdp"/><Relationship Id="rId13" Type="http://schemas.microsoft.com/office/2007/relationships/hdphoto" Target="../media/hdphoto20.wdp"/><Relationship Id="rId18" Type="http://schemas.microsoft.com/office/2007/relationships/hdphoto" Target="../media/hdphoto143.wdp"/><Relationship Id="rId3" Type="http://schemas.openxmlformats.org/officeDocument/2006/relationships/image" Target="../media/image66.png"/><Relationship Id="rId7" Type="http://schemas.microsoft.com/office/2007/relationships/hdphoto" Target="../media/hdphoto138.wdp"/><Relationship Id="rId12" Type="http://schemas.microsoft.com/office/2007/relationships/hdphoto" Target="../media/hdphoto140.wdp"/><Relationship Id="rId17" Type="http://schemas.microsoft.com/office/2007/relationships/hdphoto" Target="../media/hdphoto109.wdp"/><Relationship Id="rId2" Type="http://schemas.openxmlformats.org/officeDocument/2006/relationships/image" Target="../media/image63.tiff"/><Relationship Id="rId16" Type="http://schemas.microsoft.com/office/2007/relationships/hdphoto" Target="../media/hdphoto142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37.wdp"/><Relationship Id="rId11" Type="http://schemas.microsoft.com/office/2007/relationships/hdphoto" Target="../media/hdphoto9.wdp"/><Relationship Id="rId5" Type="http://schemas.openxmlformats.org/officeDocument/2006/relationships/image" Target="../media/image65.png"/><Relationship Id="rId15" Type="http://schemas.openxmlformats.org/officeDocument/2006/relationships/image" Target="../media/image26.png"/><Relationship Id="rId10" Type="http://schemas.openxmlformats.org/officeDocument/2006/relationships/image" Target="../media/image49.png"/><Relationship Id="rId19" Type="http://schemas.microsoft.com/office/2007/relationships/hdphoto" Target="../media/hdphoto144.wdp"/><Relationship Id="rId4" Type="http://schemas.microsoft.com/office/2007/relationships/hdphoto" Target="../media/hdphoto136.wdp"/><Relationship Id="rId9" Type="http://schemas.microsoft.com/office/2007/relationships/hdphoto" Target="../media/hdphoto116.wdp"/><Relationship Id="rId14" Type="http://schemas.microsoft.com/office/2007/relationships/hdphoto" Target="../media/hdphoto141.wdp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109.wdp"/><Relationship Id="rId13" Type="http://schemas.microsoft.com/office/2007/relationships/hdphoto" Target="../media/hdphoto149.wdp"/><Relationship Id="rId3" Type="http://schemas.openxmlformats.org/officeDocument/2006/relationships/image" Target="../media/image66.png"/><Relationship Id="rId7" Type="http://schemas.microsoft.com/office/2007/relationships/hdphoto" Target="../media/hdphoto146.wdp"/><Relationship Id="rId12" Type="http://schemas.microsoft.com/office/2007/relationships/hdphoto" Target="../media/hdphoto35.wdp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3.xml"/><Relationship Id="rId6" Type="http://schemas.microsoft.com/office/2007/relationships/hdphoto" Target="../media/hdphoto129.wdp"/><Relationship Id="rId11" Type="http://schemas.microsoft.com/office/2007/relationships/hdphoto" Target="../media/hdphoto148.wdp"/><Relationship Id="rId5" Type="http://schemas.openxmlformats.org/officeDocument/2006/relationships/image" Target="../media/image65.png"/><Relationship Id="rId15" Type="http://schemas.openxmlformats.org/officeDocument/2006/relationships/image" Target="../media/image67.png"/><Relationship Id="rId10" Type="http://schemas.openxmlformats.org/officeDocument/2006/relationships/image" Target="../media/image49.png"/><Relationship Id="rId4" Type="http://schemas.microsoft.com/office/2007/relationships/hdphoto" Target="../media/hdphoto145.wdp"/><Relationship Id="rId9" Type="http://schemas.microsoft.com/office/2007/relationships/hdphoto" Target="../media/hdphoto147.wdp"/><Relationship Id="rId14" Type="http://schemas.microsoft.com/office/2007/relationships/hdphoto" Target="../media/hdphoto150.wdp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109.wdp"/><Relationship Id="rId13" Type="http://schemas.microsoft.com/office/2007/relationships/hdphoto" Target="../media/hdphoto20.wdp"/><Relationship Id="rId18" Type="http://schemas.microsoft.com/office/2007/relationships/hdphoto" Target="../media/hdphoto155.wdp"/><Relationship Id="rId3" Type="http://schemas.openxmlformats.org/officeDocument/2006/relationships/image" Target="../media/image66.png"/><Relationship Id="rId7" Type="http://schemas.microsoft.com/office/2007/relationships/hdphoto" Target="../media/hdphoto116.wdp"/><Relationship Id="rId12" Type="http://schemas.microsoft.com/office/2007/relationships/hdphoto" Target="../media/hdphoto11.wdp"/><Relationship Id="rId17" Type="http://schemas.microsoft.com/office/2007/relationships/hdphoto" Target="../media/hdphoto154.wdp"/><Relationship Id="rId2" Type="http://schemas.openxmlformats.org/officeDocument/2006/relationships/image" Target="../media/image63.tiff"/><Relationship Id="rId16" Type="http://schemas.microsoft.com/office/2007/relationships/hdphoto" Target="../media/hdphoto153.wdp"/><Relationship Id="rId20" Type="http://schemas.microsoft.com/office/2007/relationships/hdphoto" Target="../media/hdphoto157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51.wdp"/><Relationship Id="rId11" Type="http://schemas.microsoft.com/office/2007/relationships/hdphoto" Target="../media/hdphoto1.wdp"/><Relationship Id="rId5" Type="http://schemas.openxmlformats.org/officeDocument/2006/relationships/image" Target="../media/image65.png"/><Relationship Id="rId15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microsoft.com/office/2007/relationships/hdphoto" Target="../media/hdphoto156.wdp"/><Relationship Id="rId4" Type="http://schemas.microsoft.com/office/2007/relationships/hdphoto" Target="../media/hdphoto120.wdp"/><Relationship Id="rId9" Type="http://schemas.microsoft.com/office/2007/relationships/hdphoto" Target="../media/hdphoto152.wdp"/><Relationship Id="rId1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hdphoto" Target="../media/hdphoto161.wdp"/><Relationship Id="rId13" Type="http://schemas.microsoft.com/office/2007/relationships/hdphoto" Target="../media/hdphoto164.wdp"/><Relationship Id="rId18" Type="http://schemas.microsoft.com/office/2007/relationships/hdphoto" Target="../media/hdphoto167.wdp"/><Relationship Id="rId3" Type="http://schemas.openxmlformats.org/officeDocument/2006/relationships/image" Target="../media/image66.png"/><Relationship Id="rId7" Type="http://schemas.microsoft.com/office/2007/relationships/hdphoto" Target="../media/hdphoto160.wdp"/><Relationship Id="rId12" Type="http://schemas.microsoft.com/office/2007/relationships/hdphoto" Target="../media/hdphoto163.wdp"/><Relationship Id="rId17" Type="http://schemas.microsoft.com/office/2007/relationships/hdphoto" Target="../media/hdphoto154.wdp"/><Relationship Id="rId2" Type="http://schemas.openxmlformats.org/officeDocument/2006/relationships/image" Target="../media/image63.tiff"/><Relationship Id="rId16" Type="http://schemas.microsoft.com/office/2007/relationships/hdphoto" Target="../media/hdphoto166.wdp"/><Relationship Id="rId20" Type="http://schemas.microsoft.com/office/2007/relationships/hdphoto" Target="../media/hdphoto169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159.wdp"/><Relationship Id="rId11" Type="http://schemas.microsoft.com/office/2007/relationships/hdphoto" Target="../media/hdphoto162.wdp"/><Relationship Id="rId5" Type="http://schemas.openxmlformats.org/officeDocument/2006/relationships/image" Target="../media/image65.png"/><Relationship Id="rId15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microsoft.com/office/2007/relationships/hdphoto" Target="../media/hdphoto168.wdp"/><Relationship Id="rId4" Type="http://schemas.microsoft.com/office/2007/relationships/hdphoto" Target="../media/hdphoto158.wdp"/><Relationship Id="rId9" Type="http://schemas.microsoft.com/office/2007/relationships/hdphoto" Target="../media/hdphoto129.wdp"/><Relationship Id="rId14" Type="http://schemas.microsoft.com/office/2007/relationships/hdphoto" Target="../media/hdphoto165.wdp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2.jpeg"/><Relationship Id="rId11" Type="http://schemas.openxmlformats.org/officeDocument/2006/relationships/image" Target="../media/image71.emf"/><Relationship Id="rId5" Type="http://schemas.openxmlformats.org/officeDocument/2006/relationships/image" Target="../media/image69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0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C496-086D-A74E-81EB-9FEC42C9C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038" y="619300"/>
            <a:ext cx="7543800" cy="3566160"/>
          </a:xfrm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Aft>
                <a:spcPct val="0"/>
              </a:spcAft>
              <a:defRPr sz="1800"/>
            </a:pPr>
            <a:r>
              <a:rPr lang="en-US" sz="5000" spc="0" dirty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  <a:t>How AI Works &amp;</a:t>
            </a:r>
            <a:br>
              <a:rPr lang="en-US" sz="5000" spc="0" dirty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</a:br>
            <a:r>
              <a:rPr lang="en-US" sz="5000" spc="0" dirty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  <a:t>Why You Are Important</a:t>
            </a:r>
            <a:br>
              <a:rPr lang="en-US" sz="5000" spc="0" dirty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</a:br>
            <a:r>
              <a:rPr lang="en-US" sz="2400" spc="0" dirty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  <a:t>(</a:t>
            </a:r>
            <a:r>
              <a:rPr lang="en-US" sz="2400" spc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  <a:t>in 45 </a:t>
            </a:r>
            <a:r>
              <a:rPr lang="en-US" sz="2400" spc="0" dirty="0">
                <a:solidFill>
                  <a:srgbClr val="000000">
                    <a:lumMod val="75000"/>
                    <a:lumOff val="25000"/>
                  </a:srgbClr>
                </a:solidFill>
                <a:ea typeface="Arial" charset="0"/>
                <a:cs typeface="Arial" charset="0"/>
              </a:rPr>
              <a:t>minutes)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4D1CC-282A-D34B-997E-086A1999E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Lisa Yan</a:t>
            </a:r>
          </a:p>
          <a:p>
            <a:r>
              <a:rPr lang="en-US" dirty="0"/>
              <a:t>(with slides from Chris </a:t>
            </a:r>
            <a:r>
              <a:rPr lang="en-US" dirty="0" err="1"/>
              <a:t>Piech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015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AI: The study and design of intelligent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agents</a:t>
            </a:r>
            <a:r>
              <a:rPr lang="en-US" sz="3600" dirty="0"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98426-9FFE-B64B-9BCC-C3F1C1E78730}"/>
              </a:ext>
            </a:extLst>
          </p:cNvPr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Computer </a:t>
            </a:r>
          </a:p>
          <a:p>
            <a:pPr algn="ctr"/>
            <a:r>
              <a:rPr lang="en-US" sz="2400" dirty="0">
                <a:latin typeface="+mj-lt"/>
              </a:rPr>
              <a:t>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436D4-67A3-AF4F-B529-6220BA03503C}"/>
              </a:ext>
            </a:extLst>
          </p:cNvPr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Better than</a:t>
            </a:r>
          </a:p>
          <a:p>
            <a:pPr algn="ctr"/>
            <a:r>
              <a:rPr lang="en-US" sz="2400" dirty="0">
                <a:latin typeface="+mj-lt"/>
              </a:rPr>
              <a:t>chance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6E855-9336-2648-9AA7-FAB0D7F42D99}"/>
              </a:ext>
            </a:extLst>
          </p:cNvPr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B6CDB3-FD6C-0D43-933D-86D67FB138FD}"/>
              </a:ext>
            </a:extLst>
          </p:cNvPr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C88DE7-3A4D-2C4F-AF53-88DA3C77819B}"/>
              </a:ext>
            </a:extLst>
          </p:cNvPr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As well as</a:t>
            </a:r>
          </a:p>
          <a:p>
            <a:pPr algn="ctr"/>
            <a:r>
              <a:rPr lang="en-US" sz="2400" dirty="0">
                <a:latin typeface="+mj-lt"/>
              </a:rPr>
              <a:t>humans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434722-8D7D-C147-A479-275178581011}"/>
              </a:ext>
            </a:extLst>
          </p:cNvPr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28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4646-DCC9-1B4B-B605-09F1F9B00A7B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(2) How can we explain decisions?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F4639-6488-604B-A9BE-7590771E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05" y="1399984"/>
            <a:ext cx="3664481" cy="3664481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2CE05D1-E8E6-BB42-A046-2DFFA06D72DD}"/>
              </a:ext>
            </a:extLst>
          </p:cNvPr>
          <p:cNvSpPr/>
          <p:nvPr/>
        </p:nvSpPr>
        <p:spPr>
          <a:xfrm>
            <a:off x="3502830" y="3046416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FB74B37-F0F9-BB40-B2CF-F4E5B91D9E04}"/>
              </a:ext>
            </a:extLst>
          </p:cNvPr>
          <p:cNvSpPr/>
          <p:nvPr/>
        </p:nvSpPr>
        <p:spPr>
          <a:xfrm>
            <a:off x="5563476" y="1926771"/>
            <a:ext cx="3512693" cy="1620317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This person is dangerous!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5F181-AD68-1A4B-AB73-71B46B2EE2E5}"/>
              </a:ext>
            </a:extLst>
          </p:cNvPr>
          <p:cNvSpPr txBox="1"/>
          <p:nvPr/>
        </p:nvSpPr>
        <p:spPr bwMode="auto">
          <a:xfrm>
            <a:off x="3427295" y="5500663"/>
            <a:ext cx="228940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(not fine)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CCD54-2694-D041-84B6-43F0E726F9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1716" y="4643412"/>
            <a:ext cx="1959429" cy="171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71FA3-0144-5B44-9537-3072894A9B14}"/>
              </a:ext>
            </a:extLst>
          </p:cNvPr>
          <p:cNvSpPr txBox="1"/>
          <p:nvPr/>
        </p:nvSpPr>
        <p:spPr bwMode="auto">
          <a:xfrm>
            <a:off x="7420174" y="4995532"/>
            <a:ext cx="74251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black</a:t>
            </a:r>
            <a:b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759582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9C282-9EDB-5548-B711-08AD5A451B02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(3) How can we make it fair?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DA9CD-8205-0943-8CED-98CA5425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270" y="1882612"/>
            <a:ext cx="5273461" cy="848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19954-B66E-F54C-81C4-ECD61C2C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3" y="3343653"/>
            <a:ext cx="7882273" cy="618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1DEF92-C49D-314E-A684-C30DD5750730}"/>
              </a:ext>
            </a:extLst>
          </p:cNvPr>
          <p:cNvSpPr txBox="1"/>
          <p:nvPr/>
        </p:nvSpPr>
        <p:spPr bwMode="auto">
          <a:xfrm>
            <a:off x="5945972" y="6152111"/>
            <a:ext cx="28979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Dataset: Google News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FC2B03-3127-AD4F-8107-3E14F2BD8AFA}"/>
              </a:ext>
            </a:extLst>
          </p:cNvPr>
          <p:cNvSpPr txBox="1"/>
          <p:nvPr/>
        </p:nvSpPr>
        <p:spPr bwMode="auto">
          <a:xfrm>
            <a:off x="163286" y="6090557"/>
            <a:ext cx="52251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Bolukbasi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et al.,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Man is to Computer Programmer as Woman is to Homemaker? Debiasing Word Embeddings,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NIPS 2016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1EB46-5313-624B-8BA7-44109112C5F5}"/>
              </a:ext>
            </a:extLst>
          </p:cNvPr>
          <p:cNvSpPr txBox="1"/>
          <p:nvPr/>
        </p:nvSpPr>
        <p:spPr bwMode="auto">
          <a:xfrm>
            <a:off x="1115511" y="4659422"/>
            <a:ext cx="69129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Should our data reflect society’s systemic bias?</a:t>
            </a:r>
          </a:p>
        </p:txBody>
      </p:sp>
    </p:spTree>
    <p:extLst>
      <p:ext uri="{BB962C8B-B14F-4D97-AF65-F5344CB8AC3E}">
        <p14:creationId xmlns:p14="http://schemas.microsoft.com/office/powerpoint/2010/main" val="9367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2488A-5CEC-9446-9285-3B14612D5401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The current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CCCFA-51E9-3C47-8A63-9BEB4D8B9795}"/>
              </a:ext>
            </a:extLst>
          </p:cNvPr>
          <p:cNvSpPr txBox="1"/>
          <p:nvPr/>
        </p:nvSpPr>
        <p:spPr bwMode="auto">
          <a:xfrm>
            <a:off x="979136" y="1107873"/>
            <a:ext cx="7268411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Understand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data.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Then train your model.</a:t>
            </a:r>
          </a:p>
          <a:p>
            <a:pPr algn="ctr">
              <a:spcBef>
                <a:spcPts val="1200"/>
              </a:spcBef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Then make your system usable for </a:t>
            </a:r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real people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D71829D-D738-F540-93CA-F0D55A7C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487" y="4706579"/>
            <a:ext cx="1057564" cy="136926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CB1079-FF27-F34E-830A-8D38C27A96DE}"/>
              </a:ext>
            </a:extLst>
          </p:cNvPr>
          <p:cNvSpPr txBox="1"/>
          <p:nvPr/>
        </p:nvSpPr>
        <p:spPr>
          <a:xfrm>
            <a:off x="5686884" y="610437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Instructor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63A66A6-380E-F344-B9A6-E8DC5B62F3DB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103" y="3823007"/>
            <a:ext cx="518991" cy="78043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7602B8D-33F8-AF4C-BEE3-B459A03D3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03" y="4522674"/>
            <a:ext cx="1097280" cy="144339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2C90A5-AC1C-1748-A6F1-060E944121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4847" y="3832645"/>
            <a:ext cx="519858" cy="78043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24097CD-9D18-3844-833E-E8E73165B0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1862" y="3832645"/>
            <a:ext cx="518991" cy="77848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34399E7-B563-CF4D-9321-1DB1BE49FA8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744" y="3833914"/>
            <a:ext cx="519844" cy="77846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C400167-13BB-B944-91E1-F2A50FAD12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290" y="3833914"/>
            <a:ext cx="519595" cy="780039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65CD8E5-2C64-5243-BC9C-C058913A8C8D}"/>
              </a:ext>
            </a:extLst>
          </p:cNvPr>
          <p:cNvSpPr txBox="1"/>
          <p:nvPr/>
        </p:nvSpPr>
        <p:spPr>
          <a:xfrm>
            <a:off x="2120490" y="4828872"/>
            <a:ext cx="25891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Quickly set up the bricks</a:t>
            </a: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Spent 2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hrs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implementing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mouse interactor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940A0D-507B-5C4B-8AA5-BE25830B1B47}"/>
              </a:ext>
            </a:extLst>
          </p:cNvPr>
          <p:cNvSpPr txBox="1"/>
          <p:nvPr/>
        </p:nvSpPr>
        <p:spPr>
          <a:xfrm>
            <a:off x="986642" y="6065383"/>
            <a:ext cx="824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Tracy</a:t>
            </a:r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572327EB-C571-6D41-9E7D-F4750752494A}"/>
              </a:ext>
            </a:extLst>
          </p:cNvPr>
          <p:cNvSpPr/>
          <p:nvPr/>
        </p:nvSpPr>
        <p:spPr>
          <a:xfrm rot="6817263">
            <a:off x="5508221" y="5269809"/>
            <a:ext cx="288424" cy="510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C4B5352-C0EE-894D-8247-F34570CE2C6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860" y="3415042"/>
            <a:ext cx="2075483" cy="105193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0B8BA9B-6A30-9847-B07F-F637CC8EE71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2051" y="3489790"/>
            <a:ext cx="327805" cy="49211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67" name="Oval Callout 66">
            <a:extLst>
              <a:ext uri="{FF2B5EF4-FFF2-40B4-BE49-F238E27FC236}">
                <a16:creationId xmlns:a16="http://schemas.microsoft.com/office/drawing/2014/main" id="{15FE4357-AC5F-F944-B630-90A1653EA7BF}"/>
              </a:ext>
            </a:extLst>
          </p:cNvPr>
          <p:cNvSpPr/>
          <p:nvPr/>
        </p:nvSpPr>
        <p:spPr>
          <a:xfrm>
            <a:off x="6787946" y="4601899"/>
            <a:ext cx="2279998" cy="1051930"/>
          </a:xfrm>
          <a:prstGeom prst="wedgeEllipseCallout">
            <a:avLst>
              <a:gd name="adj1" fmla="val -49474"/>
              <a:gd name="adj2" fmla="val 45065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can help you better!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847FBFE-C7D4-9F47-B48A-01A01E2AB716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102" y="3823007"/>
            <a:ext cx="518991" cy="77889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5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7" grpId="0"/>
      <p:bldP spid="61" grpId="0"/>
      <p:bldP spid="62" grpId="0" animBg="1"/>
      <p:bldP spid="62" grpId="1" animBg="1"/>
      <p:bldP spid="6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66700" y="2179098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Where is my robot?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22931-96E8-DB4B-B2BE-AD1B35B6CEAE}"/>
              </a:ext>
            </a:extLst>
          </p:cNvPr>
          <p:cNvSpPr txBox="1"/>
          <p:nvPr/>
        </p:nvSpPr>
        <p:spPr>
          <a:xfrm>
            <a:off x="0" y="3429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… coming soon</a:t>
            </a:r>
          </a:p>
        </p:txBody>
      </p:sp>
    </p:spTree>
    <p:extLst>
      <p:ext uri="{BB962C8B-B14F-4D97-AF65-F5344CB8AC3E}">
        <p14:creationId xmlns:p14="http://schemas.microsoft.com/office/powerpoint/2010/main" val="13400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7739" y="867646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can help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2205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A little math</a:t>
            </a:r>
          </a:p>
        </p:txBody>
      </p:sp>
    </p:spTree>
    <p:extLst>
      <p:ext uri="{BB962C8B-B14F-4D97-AF65-F5344CB8AC3E}">
        <p14:creationId xmlns:p14="http://schemas.microsoft.com/office/powerpoint/2010/main" val="21255766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can help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07501" y="5896708"/>
            <a:ext cx="4528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Understand; don’t assume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B6C89-469F-884B-8555-B6C13D22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65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74605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Not easy…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797C52-6E09-2E44-9984-711BE049563D}"/>
              </a:ext>
            </a:extLst>
          </p:cNvPr>
          <p:cNvSpPr txBox="1"/>
          <p:nvPr/>
        </p:nvSpPr>
        <p:spPr>
          <a:xfrm>
            <a:off x="0" y="444129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But yes. You can.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1225F-FD94-284B-BB5F-47588461906F}"/>
              </a:ext>
            </a:extLst>
          </p:cNvPr>
          <p:cNvSpPr txBox="1"/>
          <p:nvPr/>
        </p:nvSpPr>
        <p:spPr>
          <a:xfrm>
            <a:off x="0" y="210540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(I explained to you the main components)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7870F-7DC5-7E49-AB3E-B5EEFE6B74DD}"/>
              </a:ext>
            </a:extLst>
          </p:cNvPr>
          <p:cNvSpPr txBox="1"/>
          <p:nvPr/>
        </p:nvSpPr>
        <p:spPr>
          <a:xfrm>
            <a:off x="0" y="128052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122786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Path to AI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401743"/>
            <a:ext cx="2286000" cy="129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3848622"/>
            <a:ext cx="1862254" cy="1862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939" y="3883219"/>
            <a:ext cx="1793061" cy="1793061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2693040" y="2810107"/>
            <a:ext cx="908804" cy="971149"/>
          </a:xfrm>
          <a:custGeom>
            <a:avLst/>
            <a:gdLst>
              <a:gd name="connsiteX0" fmla="*/ 908804 w 908804"/>
              <a:gd name="connsiteY0" fmla="*/ 0 h 971149"/>
              <a:gd name="connsiteX1" fmla="*/ 864199 w 908804"/>
              <a:gd name="connsiteY1" fmla="*/ 22303 h 971149"/>
              <a:gd name="connsiteX2" fmla="*/ 786140 w 908804"/>
              <a:gd name="connsiteY2" fmla="*/ 78059 h 971149"/>
              <a:gd name="connsiteX3" fmla="*/ 741536 w 908804"/>
              <a:gd name="connsiteY3" fmla="*/ 100361 h 971149"/>
              <a:gd name="connsiteX4" fmla="*/ 719233 w 908804"/>
              <a:gd name="connsiteY4" fmla="*/ 122663 h 971149"/>
              <a:gd name="connsiteX5" fmla="*/ 641175 w 908804"/>
              <a:gd name="connsiteY5" fmla="*/ 167268 h 971149"/>
              <a:gd name="connsiteX6" fmla="*/ 574267 w 908804"/>
              <a:gd name="connsiteY6" fmla="*/ 223024 h 971149"/>
              <a:gd name="connsiteX7" fmla="*/ 551965 w 908804"/>
              <a:gd name="connsiteY7" fmla="*/ 245327 h 971149"/>
              <a:gd name="connsiteX8" fmla="*/ 518511 w 908804"/>
              <a:gd name="connsiteY8" fmla="*/ 267629 h 971149"/>
              <a:gd name="connsiteX9" fmla="*/ 496209 w 908804"/>
              <a:gd name="connsiteY9" fmla="*/ 289932 h 971149"/>
              <a:gd name="connsiteX10" fmla="*/ 462755 w 908804"/>
              <a:gd name="connsiteY10" fmla="*/ 312234 h 971149"/>
              <a:gd name="connsiteX11" fmla="*/ 395848 w 908804"/>
              <a:gd name="connsiteY11" fmla="*/ 379142 h 971149"/>
              <a:gd name="connsiteX12" fmla="*/ 362394 w 908804"/>
              <a:gd name="connsiteY12" fmla="*/ 412595 h 971149"/>
              <a:gd name="connsiteX13" fmla="*/ 328940 w 908804"/>
              <a:gd name="connsiteY13" fmla="*/ 434898 h 971149"/>
              <a:gd name="connsiteX14" fmla="*/ 273184 w 908804"/>
              <a:gd name="connsiteY14" fmla="*/ 512956 h 971149"/>
              <a:gd name="connsiteX15" fmla="*/ 250882 w 908804"/>
              <a:gd name="connsiteY15" fmla="*/ 557561 h 971149"/>
              <a:gd name="connsiteX16" fmla="*/ 206277 w 908804"/>
              <a:gd name="connsiteY16" fmla="*/ 624468 h 971149"/>
              <a:gd name="connsiteX17" fmla="*/ 161672 w 908804"/>
              <a:gd name="connsiteY17" fmla="*/ 724829 h 971149"/>
              <a:gd name="connsiteX18" fmla="*/ 139370 w 908804"/>
              <a:gd name="connsiteY18" fmla="*/ 747132 h 971149"/>
              <a:gd name="connsiteX19" fmla="*/ 50160 w 908804"/>
              <a:gd name="connsiteY19" fmla="*/ 892098 h 971149"/>
              <a:gd name="connsiteX20" fmla="*/ 27858 w 908804"/>
              <a:gd name="connsiteY20" fmla="*/ 925551 h 971149"/>
              <a:gd name="connsiteX21" fmla="*/ 5555 w 908804"/>
              <a:gd name="connsiteY21" fmla="*/ 903249 h 971149"/>
              <a:gd name="connsiteX22" fmla="*/ 27858 w 908804"/>
              <a:gd name="connsiteY22" fmla="*/ 535259 h 971149"/>
              <a:gd name="connsiteX23" fmla="*/ 16706 w 908804"/>
              <a:gd name="connsiteY23" fmla="*/ 892098 h 971149"/>
              <a:gd name="connsiteX24" fmla="*/ 5555 w 908804"/>
              <a:gd name="connsiteY24" fmla="*/ 970156 h 971149"/>
              <a:gd name="connsiteX25" fmla="*/ 117067 w 908804"/>
              <a:gd name="connsiteY25" fmla="*/ 947854 h 971149"/>
              <a:gd name="connsiteX26" fmla="*/ 295487 w 908804"/>
              <a:gd name="connsiteY26" fmla="*/ 914400 h 971149"/>
              <a:gd name="connsiteX27" fmla="*/ 373545 w 908804"/>
              <a:gd name="connsiteY27" fmla="*/ 914400 h 97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08804" h="971149">
                <a:moveTo>
                  <a:pt x="908804" y="0"/>
                </a:moveTo>
                <a:cubicBezTo>
                  <a:pt x="893936" y="7434"/>
                  <a:pt x="878296" y="13493"/>
                  <a:pt x="864199" y="22303"/>
                </a:cubicBezTo>
                <a:cubicBezTo>
                  <a:pt x="800391" y="62183"/>
                  <a:pt x="841174" y="46611"/>
                  <a:pt x="786140" y="78059"/>
                </a:cubicBezTo>
                <a:cubicBezTo>
                  <a:pt x="771707" y="86306"/>
                  <a:pt x="755367" y="91140"/>
                  <a:pt x="741536" y="100361"/>
                </a:cubicBezTo>
                <a:cubicBezTo>
                  <a:pt x="732788" y="106193"/>
                  <a:pt x="727310" y="115932"/>
                  <a:pt x="719233" y="122663"/>
                </a:cubicBezTo>
                <a:cubicBezTo>
                  <a:pt x="674225" y="160170"/>
                  <a:pt x="686568" y="152137"/>
                  <a:pt x="641175" y="167268"/>
                </a:cubicBezTo>
                <a:cubicBezTo>
                  <a:pt x="590731" y="217712"/>
                  <a:pt x="653798" y="156748"/>
                  <a:pt x="574267" y="223024"/>
                </a:cubicBezTo>
                <a:cubicBezTo>
                  <a:pt x="566190" y="229755"/>
                  <a:pt x="560175" y="238759"/>
                  <a:pt x="551965" y="245327"/>
                </a:cubicBezTo>
                <a:cubicBezTo>
                  <a:pt x="541500" y="253699"/>
                  <a:pt x="528976" y="259257"/>
                  <a:pt x="518511" y="267629"/>
                </a:cubicBezTo>
                <a:cubicBezTo>
                  <a:pt x="510301" y="274197"/>
                  <a:pt x="504419" y="283364"/>
                  <a:pt x="496209" y="289932"/>
                </a:cubicBezTo>
                <a:cubicBezTo>
                  <a:pt x="485744" y="298304"/>
                  <a:pt x="472772" y="303330"/>
                  <a:pt x="462755" y="312234"/>
                </a:cubicBezTo>
                <a:cubicBezTo>
                  <a:pt x="439181" y="333188"/>
                  <a:pt x="418151" y="356839"/>
                  <a:pt x="395848" y="379142"/>
                </a:cubicBezTo>
                <a:cubicBezTo>
                  <a:pt x="384697" y="390293"/>
                  <a:pt x="375515" y="403847"/>
                  <a:pt x="362394" y="412595"/>
                </a:cubicBezTo>
                <a:lnTo>
                  <a:pt x="328940" y="434898"/>
                </a:lnTo>
                <a:cubicBezTo>
                  <a:pt x="314590" y="454032"/>
                  <a:pt x="286223" y="490138"/>
                  <a:pt x="273184" y="512956"/>
                </a:cubicBezTo>
                <a:cubicBezTo>
                  <a:pt x="264937" y="527389"/>
                  <a:pt x="259435" y="543307"/>
                  <a:pt x="250882" y="557561"/>
                </a:cubicBezTo>
                <a:cubicBezTo>
                  <a:pt x="237091" y="580545"/>
                  <a:pt x="206277" y="624468"/>
                  <a:pt x="206277" y="624468"/>
                </a:cubicBezTo>
                <a:cubicBezTo>
                  <a:pt x="188591" y="677527"/>
                  <a:pt x="191968" y="686959"/>
                  <a:pt x="161672" y="724829"/>
                </a:cubicBezTo>
                <a:cubicBezTo>
                  <a:pt x="155104" y="733039"/>
                  <a:pt x="145202" y="738384"/>
                  <a:pt x="139370" y="747132"/>
                </a:cubicBezTo>
                <a:cubicBezTo>
                  <a:pt x="107897" y="794342"/>
                  <a:pt x="80231" y="843984"/>
                  <a:pt x="50160" y="892098"/>
                </a:cubicBezTo>
                <a:cubicBezTo>
                  <a:pt x="43057" y="903463"/>
                  <a:pt x="27858" y="925551"/>
                  <a:pt x="27858" y="925551"/>
                </a:cubicBezTo>
                <a:cubicBezTo>
                  <a:pt x="20424" y="918117"/>
                  <a:pt x="5905" y="913757"/>
                  <a:pt x="5555" y="903249"/>
                </a:cubicBezTo>
                <a:cubicBezTo>
                  <a:pt x="-2218" y="670070"/>
                  <a:pt x="-153" y="675302"/>
                  <a:pt x="27858" y="535259"/>
                </a:cubicBezTo>
                <a:cubicBezTo>
                  <a:pt x="24141" y="654205"/>
                  <a:pt x="22801" y="773250"/>
                  <a:pt x="16706" y="892098"/>
                </a:cubicBezTo>
                <a:cubicBezTo>
                  <a:pt x="15360" y="918347"/>
                  <a:pt x="-11271" y="949964"/>
                  <a:pt x="5555" y="970156"/>
                </a:cubicBezTo>
                <a:cubicBezTo>
                  <a:pt x="10795" y="976444"/>
                  <a:pt x="102574" y="950960"/>
                  <a:pt x="117067" y="947854"/>
                </a:cubicBezTo>
                <a:cubicBezTo>
                  <a:pt x="122610" y="946666"/>
                  <a:pt x="267619" y="916544"/>
                  <a:pt x="295487" y="914400"/>
                </a:cubicBezTo>
                <a:cubicBezTo>
                  <a:pt x="321430" y="912404"/>
                  <a:pt x="347526" y="914400"/>
                  <a:pt x="373545" y="914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051502" y="2843561"/>
            <a:ext cx="1342717" cy="892097"/>
          </a:xfrm>
          <a:custGeom>
            <a:avLst/>
            <a:gdLst>
              <a:gd name="connsiteX0" fmla="*/ 0 w 1342717"/>
              <a:gd name="connsiteY0" fmla="*/ 0 h 892097"/>
              <a:gd name="connsiteX1" fmla="*/ 211874 w 1342717"/>
              <a:gd name="connsiteY1" fmla="*/ 44605 h 892097"/>
              <a:gd name="connsiteX2" fmla="*/ 267630 w 1342717"/>
              <a:gd name="connsiteY2" fmla="*/ 66907 h 892097"/>
              <a:gd name="connsiteX3" fmla="*/ 356839 w 1342717"/>
              <a:gd name="connsiteY3" fmla="*/ 111512 h 892097"/>
              <a:gd name="connsiteX4" fmla="*/ 423747 w 1342717"/>
              <a:gd name="connsiteY4" fmla="*/ 144966 h 892097"/>
              <a:gd name="connsiteX5" fmla="*/ 468352 w 1342717"/>
              <a:gd name="connsiteY5" fmla="*/ 167268 h 892097"/>
              <a:gd name="connsiteX6" fmla="*/ 546410 w 1342717"/>
              <a:gd name="connsiteY6" fmla="*/ 200722 h 892097"/>
              <a:gd name="connsiteX7" fmla="*/ 579864 w 1342717"/>
              <a:gd name="connsiteY7" fmla="*/ 234175 h 892097"/>
              <a:gd name="connsiteX8" fmla="*/ 680225 w 1342717"/>
              <a:gd name="connsiteY8" fmla="*/ 289931 h 892097"/>
              <a:gd name="connsiteX9" fmla="*/ 769435 w 1342717"/>
              <a:gd name="connsiteY9" fmla="*/ 356839 h 892097"/>
              <a:gd name="connsiteX10" fmla="*/ 814039 w 1342717"/>
              <a:gd name="connsiteY10" fmla="*/ 390292 h 892097"/>
              <a:gd name="connsiteX11" fmla="*/ 858644 w 1342717"/>
              <a:gd name="connsiteY11" fmla="*/ 423746 h 892097"/>
              <a:gd name="connsiteX12" fmla="*/ 903249 w 1342717"/>
              <a:gd name="connsiteY12" fmla="*/ 457200 h 892097"/>
              <a:gd name="connsiteX13" fmla="*/ 1248937 w 1342717"/>
              <a:gd name="connsiteY13" fmla="*/ 791736 h 892097"/>
              <a:gd name="connsiteX14" fmla="*/ 1237786 w 1342717"/>
              <a:gd name="connsiteY14" fmla="*/ 758283 h 892097"/>
              <a:gd name="connsiteX15" fmla="*/ 1282391 w 1342717"/>
              <a:gd name="connsiteY15" fmla="*/ 713678 h 892097"/>
              <a:gd name="connsiteX16" fmla="*/ 1326996 w 1342717"/>
              <a:gd name="connsiteY16" fmla="*/ 657922 h 892097"/>
              <a:gd name="connsiteX17" fmla="*/ 1338147 w 1342717"/>
              <a:gd name="connsiteY17" fmla="*/ 613317 h 892097"/>
              <a:gd name="connsiteX18" fmla="*/ 1304693 w 1342717"/>
              <a:gd name="connsiteY18" fmla="*/ 646770 h 892097"/>
              <a:gd name="connsiteX19" fmla="*/ 1215483 w 1342717"/>
              <a:gd name="connsiteY19" fmla="*/ 802888 h 892097"/>
              <a:gd name="connsiteX20" fmla="*/ 1204332 w 1342717"/>
              <a:gd name="connsiteY20" fmla="*/ 836341 h 892097"/>
              <a:gd name="connsiteX21" fmla="*/ 1159727 w 1342717"/>
              <a:gd name="connsiteY21" fmla="*/ 892097 h 892097"/>
              <a:gd name="connsiteX22" fmla="*/ 1126274 w 1342717"/>
              <a:gd name="connsiteY22" fmla="*/ 880946 h 892097"/>
              <a:gd name="connsiteX23" fmla="*/ 1025913 w 1342717"/>
              <a:gd name="connsiteY23" fmla="*/ 858644 h 892097"/>
              <a:gd name="connsiteX24" fmla="*/ 947854 w 1342717"/>
              <a:gd name="connsiteY24" fmla="*/ 847492 h 892097"/>
              <a:gd name="connsiteX25" fmla="*/ 892098 w 1342717"/>
              <a:gd name="connsiteY25" fmla="*/ 836341 h 892097"/>
              <a:gd name="connsiteX26" fmla="*/ 858644 w 1342717"/>
              <a:gd name="connsiteY26" fmla="*/ 825190 h 892097"/>
              <a:gd name="connsiteX27" fmla="*/ 758283 w 1342717"/>
              <a:gd name="connsiteY27" fmla="*/ 802888 h 892097"/>
              <a:gd name="connsiteX28" fmla="*/ 758283 w 1342717"/>
              <a:gd name="connsiteY28" fmla="*/ 791736 h 89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42717" h="892097">
                <a:moveTo>
                  <a:pt x="0" y="0"/>
                </a:moveTo>
                <a:cubicBezTo>
                  <a:pt x="86083" y="16140"/>
                  <a:pt x="141197" y="18101"/>
                  <a:pt x="211874" y="44605"/>
                </a:cubicBezTo>
                <a:cubicBezTo>
                  <a:pt x="230616" y="51633"/>
                  <a:pt x="249455" y="58519"/>
                  <a:pt x="267630" y="66907"/>
                </a:cubicBezTo>
                <a:cubicBezTo>
                  <a:pt x="297816" y="80839"/>
                  <a:pt x="327103" y="96644"/>
                  <a:pt x="356839" y="111512"/>
                </a:cubicBezTo>
                <a:lnTo>
                  <a:pt x="423747" y="144966"/>
                </a:lnTo>
                <a:cubicBezTo>
                  <a:pt x="438615" y="152400"/>
                  <a:pt x="453073" y="160720"/>
                  <a:pt x="468352" y="167268"/>
                </a:cubicBezTo>
                <a:lnTo>
                  <a:pt x="546410" y="200722"/>
                </a:lnTo>
                <a:cubicBezTo>
                  <a:pt x="557561" y="211873"/>
                  <a:pt x="567248" y="224713"/>
                  <a:pt x="579864" y="234175"/>
                </a:cubicBezTo>
                <a:cubicBezTo>
                  <a:pt x="690749" y="317338"/>
                  <a:pt x="584885" y="226371"/>
                  <a:pt x="680225" y="289931"/>
                </a:cubicBezTo>
                <a:cubicBezTo>
                  <a:pt x="711153" y="310550"/>
                  <a:pt x="739698" y="334536"/>
                  <a:pt x="769435" y="356839"/>
                </a:cubicBezTo>
                <a:lnTo>
                  <a:pt x="814039" y="390292"/>
                </a:lnTo>
                <a:lnTo>
                  <a:pt x="858644" y="423746"/>
                </a:lnTo>
                <a:cubicBezTo>
                  <a:pt x="873512" y="434897"/>
                  <a:pt x="889893" y="444275"/>
                  <a:pt x="903249" y="457200"/>
                </a:cubicBezTo>
                <a:lnTo>
                  <a:pt x="1248937" y="791736"/>
                </a:lnTo>
                <a:cubicBezTo>
                  <a:pt x="1245220" y="780585"/>
                  <a:pt x="1233156" y="769087"/>
                  <a:pt x="1237786" y="758283"/>
                </a:cubicBezTo>
                <a:cubicBezTo>
                  <a:pt x="1246069" y="738956"/>
                  <a:pt x="1267523" y="728546"/>
                  <a:pt x="1282391" y="713678"/>
                </a:cubicBezTo>
                <a:cubicBezTo>
                  <a:pt x="1314168" y="681901"/>
                  <a:pt x="1298863" y="700119"/>
                  <a:pt x="1326996" y="657922"/>
                </a:cubicBezTo>
                <a:cubicBezTo>
                  <a:pt x="1330713" y="643054"/>
                  <a:pt x="1351855" y="620171"/>
                  <a:pt x="1338147" y="613317"/>
                </a:cubicBezTo>
                <a:cubicBezTo>
                  <a:pt x="1324042" y="606264"/>
                  <a:pt x="1314375" y="634322"/>
                  <a:pt x="1304693" y="646770"/>
                </a:cubicBezTo>
                <a:cubicBezTo>
                  <a:pt x="1276143" y="683477"/>
                  <a:pt x="1229288" y="761474"/>
                  <a:pt x="1215483" y="802888"/>
                </a:cubicBezTo>
                <a:cubicBezTo>
                  <a:pt x="1211766" y="814039"/>
                  <a:pt x="1209589" y="825828"/>
                  <a:pt x="1204332" y="836341"/>
                </a:cubicBezTo>
                <a:cubicBezTo>
                  <a:pt x="1190264" y="864478"/>
                  <a:pt x="1180473" y="871352"/>
                  <a:pt x="1159727" y="892097"/>
                </a:cubicBezTo>
                <a:cubicBezTo>
                  <a:pt x="1148576" y="888380"/>
                  <a:pt x="1137576" y="884175"/>
                  <a:pt x="1126274" y="880946"/>
                </a:cubicBezTo>
                <a:cubicBezTo>
                  <a:pt x="1098205" y="872926"/>
                  <a:pt x="1053507" y="863243"/>
                  <a:pt x="1025913" y="858644"/>
                </a:cubicBezTo>
                <a:cubicBezTo>
                  <a:pt x="999987" y="854323"/>
                  <a:pt x="973780" y="851813"/>
                  <a:pt x="947854" y="847492"/>
                </a:cubicBezTo>
                <a:cubicBezTo>
                  <a:pt x="929159" y="844376"/>
                  <a:pt x="910486" y="840938"/>
                  <a:pt x="892098" y="836341"/>
                </a:cubicBezTo>
                <a:cubicBezTo>
                  <a:pt x="880694" y="833490"/>
                  <a:pt x="870119" y="827740"/>
                  <a:pt x="858644" y="825190"/>
                </a:cubicBezTo>
                <a:cubicBezTo>
                  <a:pt x="849539" y="823167"/>
                  <a:pt x="777109" y="815439"/>
                  <a:pt x="758283" y="802888"/>
                </a:cubicBezTo>
                <a:cubicBezTo>
                  <a:pt x="755190" y="800826"/>
                  <a:pt x="758283" y="795453"/>
                  <a:pt x="758283" y="7917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231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805149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1001275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Narrow Intelligence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444" y="-1053978"/>
            <a:ext cx="9430888" cy="98333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46160">
            <a:off x="1198389" y="282465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9516" y="1989907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8929" y="4785991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399343" y="4315020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</p:spTree>
    <p:extLst>
      <p:ext uri="{BB962C8B-B14F-4D97-AF65-F5344CB8AC3E}">
        <p14:creationId xmlns:p14="http://schemas.microsoft.com/office/powerpoint/2010/main" val="10265069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5 at 10.20.3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21" y="957939"/>
            <a:ext cx="7195600" cy="549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954" y="6488668"/>
            <a:ext cx="33749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j-lt"/>
              </a:rPr>
              <a:t>Code.org</a:t>
            </a:r>
            <a:endParaRPr lang="en-US" dirty="0">
              <a:latin typeface="+mj-lt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It’s Useful</a:t>
            </a:r>
          </a:p>
        </p:txBody>
      </p:sp>
    </p:spTree>
    <p:extLst>
      <p:ext uri="{BB962C8B-B14F-4D97-AF65-F5344CB8AC3E}">
        <p14:creationId xmlns:p14="http://schemas.microsoft.com/office/powerpoint/2010/main" val="9618421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It should fit your culture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272B3F-137D-B841-9A87-6BAC0C2B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" y="722235"/>
            <a:ext cx="8703129" cy="614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180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(make it so that) Everyone is Welcome</a:t>
            </a:r>
          </a:p>
        </p:txBody>
      </p:sp>
    </p:spTree>
    <p:extLst>
      <p:ext uri="{BB962C8B-B14F-4D97-AF65-F5344CB8AC3E}">
        <p14:creationId xmlns:p14="http://schemas.microsoft.com/office/powerpoint/2010/main" val="15717553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2.blogs.indiewire.com/thompsononhollywood/images/uploads/thompson-on-hollywood/inception3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6"/>
            <a:ext cx="9144000" cy="68577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37361" y="2138516"/>
            <a:ext cx="5205313" cy="15485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+mj-lt"/>
              </a:rPr>
              <a:t>The End?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57ACED-79B4-1A4D-A820-CBC9EE3B3358}"/>
              </a:ext>
            </a:extLst>
          </p:cNvPr>
          <p:cNvSpPr txBox="1"/>
          <p:nvPr/>
        </p:nvSpPr>
        <p:spPr bwMode="auto">
          <a:xfrm>
            <a:off x="5761599" y="4839434"/>
            <a:ext cx="338240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Submit your projects by 6pm!</a:t>
            </a:r>
          </a:p>
        </p:txBody>
      </p:sp>
    </p:spTree>
    <p:extLst>
      <p:ext uri="{BB962C8B-B14F-4D97-AF65-F5344CB8AC3E}">
        <p14:creationId xmlns:p14="http://schemas.microsoft.com/office/powerpoint/2010/main" val="185224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444" y="-1068045"/>
            <a:ext cx="9430888" cy="9833337"/>
          </a:xfrm>
          <a:prstGeom prst="rect">
            <a:avLst/>
          </a:prstGeom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General Intelligence</a:t>
            </a:r>
          </a:p>
        </p:txBody>
      </p:sp>
      <p:sp>
        <p:nvSpPr>
          <p:cNvPr id="5" name="TextBox 4"/>
          <p:cNvSpPr txBox="1"/>
          <p:nvPr/>
        </p:nvSpPr>
        <p:spPr>
          <a:xfrm rot="21146160">
            <a:off x="1198389" y="282465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Play Chess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79516" y="1989907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Turkish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8929" y="4785991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>
                <a:latin typeface="Chalkboard"/>
                <a:cs typeface="Chalkboard"/>
              </a:rPr>
              <a:t>Car</a:t>
            </a: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399343" y="4315020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halkboard"/>
                <a:cs typeface="Chalkboard"/>
              </a:rPr>
              <a:t>Play Breakout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27AA9-6BD7-044B-860E-BC2006B6F14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649627"/>
            <a:ext cx="8988425" cy="57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5278" y="160337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Brief History</a:t>
            </a:r>
          </a:p>
        </p:txBody>
      </p:sp>
    </p:spTree>
    <p:extLst>
      <p:ext uri="{BB962C8B-B14F-4D97-AF65-F5344CB8AC3E}">
        <p14:creationId xmlns:p14="http://schemas.microsoft.com/office/powerpoint/2010/main" val="210729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539" y="1240568"/>
            <a:ext cx="6109012" cy="458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68684" y="6094778"/>
            <a:ext cx="806632" cy="46166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1952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1950s</a:t>
            </a:r>
          </a:p>
        </p:txBody>
      </p:sp>
    </p:spTree>
    <p:extLst>
      <p:ext uri="{BB962C8B-B14F-4D97-AF65-F5344CB8AC3E}">
        <p14:creationId xmlns:p14="http://schemas.microsoft.com/office/powerpoint/2010/main" val="582475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(1950s)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4144" y="2251127"/>
            <a:ext cx="623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“Machines will be capable, within twenty years, of doing any work a man can do.” </a:t>
            </a:r>
          </a:p>
          <a:p>
            <a:pPr algn="r"/>
            <a:r>
              <a:rPr lang="en-US" sz="4000" dirty="0">
                <a:latin typeface="+mj-lt"/>
              </a:rPr>
              <a:t>–Herbert Simon, 1952</a:t>
            </a:r>
          </a:p>
        </p:txBody>
      </p:sp>
    </p:spTree>
    <p:extLst>
      <p:ext uri="{BB962C8B-B14F-4D97-AF65-F5344CB8AC3E}">
        <p14:creationId xmlns:p14="http://schemas.microsoft.com/office/powerpoint/2010/main" val="142921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2819" y="1052474"/>
            <a:ext cx="8292556" cy="372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54977" y="5500832"/>
            <a:ext cx="3369127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The world is too complex!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(1950s–1980s)</a:t>
            </a:r>
          </a:p>
        </p:txBody>
      </p:sp>
    </p:spTree>
    <p:extLst>
      <p:ext uri="{BB962C8B-B14F-4D97-AF65-F5344CB8AC3E}">
        <p14:creationId xmlns:p14="http://schemas.microsoft.com/office/powerpoint/2010/main" val="1783049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Modern Game of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8A839-E901-6646-86BF-15DABBF3BA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566" y="3082084"/>
            <a:ext cx="3543425" cy="3608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10FB7-6E7F-8B46-A990-EECBA7B9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3251" y="2505401"/>
            <a:ext cx="2587823" cy="267596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E3B1A9C-1793-D64B-89E2-35B3363FC6E7}"/>
              </a:ext>
            </a:extLst>
          </p:cNvPr>
          <p:cNvSpPr/>
          <p:nvPr/>
        </p:nvSpPr>
        <p:spPr>
          <a:xfrm>
            <a:off x="4392386" y="3258839"/>
            <a:ext cx="1077685" cy="74638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5BF1C-2587-454D-ABA2-01451D772B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659" y="1140305"/>
            <a:ext cx="1551652" cy="1551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CF244C-E630-9E43-ADAA-91FF10DD66E3}"/>
              </a:ext>
            </a:extLst>
          </p:cNvPr>
          <p:cNvSpPr txBox="1"/>
          <p:nvPr/>
        </p:nvSpPr>
        <p:spPr bwMode="auto">
          <a:xfrm>
            <a:off x="4392386" y="4120563"/>
            <a:ext cx="8066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2014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5FEFC8-9D40-EA46-ABCE-030405B60D3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3250" y="1916131"/>
            <a:ext cx="2587823" cy="589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64E0D-9228-8449-8522-E9F9F9FBA1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793251" y="5181366"/>
            <a:ext cx="2587823" cy="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00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871" y="2165550"/>
            <a:ext cx="3145195" cy="2526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4212" y="5368071"/>
            <a:ext cx="362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Almost perfect…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4BE26-2D4C-7A41-9E34-CBCDA09173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2235" y="2000157"/>
            <a:ext cx="4389608" cy="26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8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22235"/>
            <a:ext cx="9144001" cy="61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A9E28BC-D13B-1441-8162-702BF9A3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B5852CA-976F-7B4D-B245-8DEB38089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750"/>
              </a:spcBef>
            </a:pPr>
            <a:r>
              <a:rPr lang="en-US" sz="2400" dirty="0"/>
              <a:t>Final Project due at 6pm!</a:t>
            </a:r>
          </a:p>
          <a:p>
            <a:pPr lvl="1">
              <a:spcBef>
                <a:spcPts val="750"/>
              </a:spcBef>
            </a:pPr>
            <a:endParaRPr lang="en-US" sz="2400" dirty="0"/>
          </a:p>
          <a:p>
            <a:pPr lvl="1">
              <a:spcBef>
                <a:spcPts val="750"/>
              </a:spcBef>
            </a:pPr>
            <a:r>
              <a:rPr lang="en-US" sz="2400" dirty="0" err="1"/>
              <a:t>Ceren’s</a:t>
            </a:r>
            <a:r>
              <a:rPr lang="en-US" sz="2400" dirty="0"/>
              <a:t> user study:</a:t>
            </a:r>
          </a:p>
          <a:p>
            <a:pPr marL="696913" lvl="2" indent="-223838">
              <a:spcBef>
                <a:spcPts val="750"/>
              </a:spcBef>
            </a:pPr>
            <a:r>
              <a:rPr lang="en-US" sz="2400" dirty="0"/>
              <a:t>Consent forms will be handed out Lab 3</a:t>
            </a:r>
          </a:p>
          <a:p>
            <a:pPr marL="696913" lvl="2" indent="-223838">
              <a:spcBef>
                <a:spcPts val="750"/>
              </a:spcBef>
            </a:pPr>
            <a:r>
              <a:rPr lang="en-US" sz="2400" dirty="0"/>
              <a:t>Email to come soon (with instructions)</a:t>
            </a:r>
          </a:p>
          <a:p>
            <a:pPr marL="696913" lvl="2" indent="-223838">
              <a:spcBef>
                <a:spcPts val="750"/>
              </a:spcBef>
            </a:pPr>
            <a:r>
              <a:rPr lang="en-US" sz="2400" dirty="0"/>
              <a:t>Do this AFTER you’ve submitted your project </a:t>
            </a:r>
            <a:r>
              <a:rPr lang="en-US" sz="2400" dirty="0">
                <a:sym typeface="Wingdings" pitchFamily="2" charset="2"/>
              </a:rPr>
              <a:t></a:t>
            </a:r>
            <a:br>
              <a:rPr lang="en-US" sz="2400" dirty="0">
                <a:sym typeface="Wingdings" pitchFamily="2" charset="2"/>
              </a:rPr>
            </a:br>
            <a:endParaRPr lang="en-US" sz="2400" dirty="0">
              <a:sym typeface="Wingdings" pitchFamily="2" charset="2"/>
            </a:endParaRPr>
          </a:p>
          <a:p>
            <a:pPr marL="436044" lvl="1" indent="-228600">
              <a:spcBef>
                <a:spcPts val="750"/>
              </a:spcBef>
            </a:pPr>
            <a:r>
              <a:rPr lang="en-US" sz="2400" dirty="0">
                <a:sym typeface="Wingdings" pitchFamily="2" charset="2"/>
              </a:rPr>
              <a:t>CS Bridge exit survey: fill out during Lab 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625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36277"/>
            <a:ext cx="3967843" cy="6121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FA0A9-C5DE-A345-9BF7-93793C781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7842" y="736276"/>
            <a:ext cx="5176157" cy="4275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E9ED0-813C-BA4B-A786-31C200AF4C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4170" y="5044889"/>
            <a:ext cx="2978400" cy="181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F2340-5239-5541-8D91-905EE714CC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8897" y="5044889"/>
            <a:ext cx="2165103" cy="184576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4DE798F-B0EB-724B-AC9A-7FF97EAE320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Computers Making Art</a:t>
            </a:r>
          </a:p>
        </p:txBody>
      </p:sp>
    </p:spTree>
    <p:extLst>
      <p:ext uri="{BB962C8B-B14F-4D97-AF65-F5344CB8AC3E}">
        <p14:creationId xmlns:p14="http://schemas.microsoft.com/office/powerpoint/2010/main" val="1876567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4152"/>
            <a:ext cx="9144001" cy="68580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1A504EB-C88C-464F-A898-AF7E1FF9A1E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Self-driving Cars</a:t>
            </a:r>
          </a:p>
        </p:txBody>
      </p:sp>
    </p:spTree>
    <p:extLst>
      <p:ext uri="{BB962C8B-B14F-4D97-AF65-F5344CB8AC3E}">
        <p14:creationId xmlns:p14="http://schemas.microsoft.com/office/powerpoint/2010/main" val="1524241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What is going on?</a:t>
            </a:r>
          </a:p>
        </p:txBody>
      </p:sp>
    </p:spTree>
    <p:extLst>
      <p:ext uri="{BB962C8B-B14F-4D97-AF65-F5344CB8AC3E}">
        <p14:creationId xmlns:p14="http://schemas.microsoft.com/office/powerpoint/2010/main" val="195802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[more suspense]</a:t>
            </a:r>
          </a:p>
        </p:txBody>
      </p:sp>
    </p:spTree>
    <p:extLst>
      <p:ext uri="{BB962C8B-B14F-4D97-AF65-F5344CB8AC3E}">
        <p14:creationId xmlns:p14="http://schemas.microsoft.com/office/powerpoint/2010/main" val="65645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8479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Story of Modern AI: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01981-AA5E-1142-BA07-2476BFA677C6}"/>
              </a:ext>
            </a:extLst>
          </p:cNvPr>
          <p:cNvSpPr txBox="1"/>
          <p:nvPr/>
        </p:nvSpPr>
        <p:spPr>
          <a:xfrm>
            <a:off x="0" y="3429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Focus on one problem</a:t>
            </a:r>
          </a:p>
        </p:txBody>
      </p:sp>
    </p:spTree>
    <p:extLst>
      <p:ext uri="{BB962C8B-B14F-4D97-AF65-F5344CB8AC3E}">
        <p14:creationId xmlns:p14="http://schemas.microsoft.com/office/powerpoint/2010/main" val="59312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40" y="846138"/>
            <a:ext cx="5487639" cy="548763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Make a Harry Potter Sorting Hat</a:t>
            </a:r>
          </a:p>
        </p:txBody>
      </p:sp>
    </p:spTree>
    <p:extLst>
      <p:ext uri="{BB962C8B-B14F-4D97-AF65-F5344CB8AC3E}">
        <p14:creationId xmlns:p14="http://schemas.microsoft.com/office/powerpoint/2010/main" val="1099740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That is a picture 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of a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636" y="4457040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2322" y="30831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That is a picture 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of a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zero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808" y="4421744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1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675" y="4559143"/>
            <a:ext cx="1644650" cy="1927225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19744"/>
            <a:ext cx="3302000" cy="3302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811979" y="1084448"/>
            <a:ext cx="4596041" cy="1686296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97598" y="1327431"/>
            <a:ext cx="3269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That is a picture 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of an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3912" y="5107258"/>
            <a:ext cx="3074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+mj-lt"/>
              </a:rPr>
              <a:t>* It doesn’t have to be correct all of the time</a:t>
            </a:r>
          </a:p>
        </p:txBody>
      </p:sp>
    </p:spTree>
    <p:extLst>
      <p:ext uri="{BB962C8B-B14F-4D97-AF65-F5344CB8AC3E}">
        <p14:creationId xmlns:p14="http://schemas.microsoft.com/office/powerpoint/2010/main" val="142862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198864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Where is my robot?</a:t>
            </a:r>
          </a:p>
        </p:txBody>
      </p:sp>
    </p:spTree>
    <p:extLst>
      <p:ext uri="{BB962C8B-B14F-4D97-AF65-F5344CB8AC3E}">
        <p14:creationId xmlns:p14="http://schemas.microsoft.com/office/powerpoint/2010/main" val="1630981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What number is this?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738" y="1770926"/>
            <a:ext cx="3621269" cy="37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3088"/>
            <a:ext cx="3340100" cy="374015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What number is this?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81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5150" y="1281080"/>
          <a:ext cx="5486400" cy="4175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044" marR="4044" marT="40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How about now?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6779" y="819415"/>
            <a:ext cx="3043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What a computer sees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46143" y="5918205"/>
            <a:ext cx="270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What a human sees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44" y="2332904"/>
            <a:ext cx="3324024" cy="358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Why is it easy for Humans?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722235"/>
            <a:ext cx="6508421" cy="477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667" y="5696690"/>
            <a:ext cx="5752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About 30% of your cortex is used from vision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3% is used to process hearing</a:t>
            </a:r>
          </a:p>
        </p:txBody>
      </p:sp>
    </p:spTree>
    <p:extLst>
      <p:ext uri="{BB962C8B-B14F-4D97-AF65-F5344CB8AC3E}">
        <p14:creationId xmlns:p14="http://schemas.microsoft.com/office/powerpoint/2010/main" val="266594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Very hard to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01" y="795827"/>
            <a:ext cx="3664481" cy="3664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8400" y="4533900"/>
            <a:ext cx="72635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class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HarryHat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ConsoleProgram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{</a:t>
            </a:r>
          </a:p>
          <a:p>
            <a:endParaRPr lang="en-US" sz="2000" dirty="0"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    </a:t>
            </a:r>
            <a:r>
              <a:rPr lang="en-US" sz="20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rgbClr val="0432FF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Todo</a:t>
            </a:r>
            <a:r>
              <a:rPr lang="en-US" sz="2000" dirty="0">
                <a:solidFill>
                  <a:srgbClr val="0432FF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: Write program</a:t>
            </a:r>
            <a:r>
              <a:rPr lang="en-US" sz="2000" dirty="0">
                <a:solidFill>
                  <a:srgbClr val="3933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  }</a:t>
            </a:r>
          </a:p>
          <a:p>
            <a:endParaRPr lang="en-US" sz="2000" dirty="0">
              <a:latin typeface="Courier New" panose="02070309020205020404" pitchFamily="49" charset="0"/>
              <a:ea typeface="Menlo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Freeform 6"/>
          <p:cNvSpPr/>
          <p:nvPr/>
        </p:nvSpPr>
        <p:spPr>
          <a:xfrm>
            <a:off x="3696526" y="2442259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11053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Perhaps there is an insight?</a:t>
            </a:r>
          </a:p>
        </p:txBody>
      </p:sp>
    </p:spTree>
    <p:extLst>
      <p:ext uri="{BB962C8B-B14F-4D97-AF65-F5344CB8AC3E}">
        <p14:creationId xmlns:p14="http://schemas.microsoft.com/office/powerpoint/2010/main" val="669904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ng\Desktop\iStock_000005809739XSmall-1_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480" y="3313785"/>
            <a:ext cx="3252637" cy="32432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9905" y="1393535"/>
            <a:ext cx="7757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Much </a:t>
            </a:r>
            <a:r>
              <a:rPr lang="en-US" sz="3200" b="0" i="0" dirty="0">
                <a:solidFill>
                  <a:schemeClr val="bg1"/>
                </a:solidFill>
                <a:latin typeface="+mj-lt"/>
                <a:cs typeface="Arial" pitchFamily="34" charset="0"/>
              </a:rPr>
              <a:t>of perception in the brain can be explained with a single </a:t>
            </a:r>
            <a:r>
              <a:rPr lang="en-US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learning algorithm. </a:t>
            </a:r>
            <a:endParaRPr lang="en-US" sz="3200" b="0" i="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4550" y="6403473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[Andrew Ng]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</a:p>
        </p:txBody>
      </p:sp>
    </p:spTree>
    <p:extLst>
      <p:ext uri="{BB962C8B-B14F-4D97-AF65-F5344CB8AC3E}">
        <p14:creationId xmlns:p14="http://schemas.microsoft.com/office/powerpoint/2010/main" val="767056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</a:p>
        </p:txBody>
      </p:sp>
      <p:pic>
        <p:nvPicPr>
          <p:cNvPr id="27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509" y="1846973"/>
            <a:ext cx="3336132" cy="2297884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166865" y="4455159"/>
            <a:ext cx="375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022" y="3642249"/>
            <a:ext cx="2086902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Auditory Cortex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094074" y="329567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473763" y="3347985"/>
            <a:ext cx="276222" cy="276222"/>
            <a:chOff x="0" y="2153"/>
            <a:chExt cx="571" cy="574"/>
          </a:xfrm>
        </p:grpSpPr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5395" y="1908535"/>
            <a:ext cx="4295823" cy="1208596"/>
            <a:chOff x="1435395" y="1908535"/>
            <a:chExt cx="4295823" cy="120859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3424238" y="2574925"/>
              <a:ext cx="2306980" cy="542206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6" name="Picture 35" descr="Eye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pic>
        <p:nvPicPr>
          <p:cNvPr id="37" name="Picture 36" descr="Ea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6086" y="3244519"/>
            <a:ext cx="963108" cy="1576388"/>
          </a:xfrm>
          <a:prstGeom prst="rect">
            <a:avLst/>
          </a:prstGeom>
        </p:spPr>
      </p:pic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6B902-554D-AA45-BB68-AE8E17AF37A3}"/>
              </a:ext>
            </a:extLst>
          </p:cNvPr>
          <p:cNvSpPr txBox="1"/>
          <p:nvPr/>
        </p:nvSpPr>
        <p:spPr>
          <a:xfrm>
            <a:off x="7774550" y="6403473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[Andrew Ng]</a:t>
            </a:r>
          </a:p>
        </p:txBody>
      </p:sp>
    </p:spTree>
    <p:extLst>
      <p:ext uri="{BB962C8B-B14F-4D97-AF65-F5344CB8AC3E}">
        <p14:creationId xmlns:p14="http://schemas.microsoft.com/office/powerpoint/2010/main" val="581808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68520" y="6184245"/>
            <a:ext cx="1433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53D8FF"/>
                </a:solidFill>
                <a:latin typeface="Arial" pitchFamily="34" charset="0"/>
              </a:rPr>
              <a:t>[</a:t>
            </a:r>
            <a:r>
              <a:rPr lang="en-US" sz="1050" dirty="0" err="1">
                <a:solidFill>
                  <a:srgbClr val="53D8FF"/>
                </a:solidFill>
                <a:latin typeface="Arial" pitchFamily="34" charset="0"/>
              </a:rPr>
              <a:t>Metin</a:t>
            </a:r>
            <a:r>
              <a:rPr lang="en-US" sz="1050" dirty="0">
                <a:solidFill>
                  <a:srgbClr val="53D8FF"/>
                </a:solidFill>
                <a:latin typeface="Arial" pitchFamily="34" charset="0"/>
              </a:rPr>
              <a:t> &amp; Frost, 1989]</a:t>
            </a:r>
          </a:p>
        </p:txBody>
      </p:sp>
      <p:pic>
        <p:nvPicPr>
          <p:cNvPr id="49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18167" y="3243049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1378" y="1850063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3094074" y="2691442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677747" y="4455159"/>
            <a:ext cx="431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Arial" charset="0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4197541" y="3052359"/>
            <a:ext cx="276222" cy="276222"/>
            <a:chOff x="0" y="2153"/>
            <a:chExt cx="571" cy="574"/>
          </a:xfrm>
        </p:grpSpPr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435395" y="1908535"/>
            <a:ext cx="4156313" cy="985756"/>
            <a:chOff x="1435395" y="1908535"/>
            <a:chExt cx="4156313" cy="985756"/>
          </a:xfrm>
        </p:grpSpPr>
        <p:cxnSp>
          <p:nvCxnSpPr>
            <p:cNvPr id="57" name="Straight Arrow Connector 56"/>
            <p:cNvCxnSpPr/>
            <p:nvPr/>
          </p:nvCxnSpPr>
          <p:spPr bwMode="auto">
            <a:xfrm>
              <a:off x="3424238" y="2574925"/>
              <a:ext cx="2167470" cy="116517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8" name="Picture 57" descr="Eye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5004022" y="3088730"/>
            <a:ext cx="2561344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Somatosensory Cortex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26AEA-23CB-3746-A123-AA1797956EE6}"/>
              </a:ext>
            </a:extLst>
          </p:cNvPr>
          <p:cNvSpPr txBox="1"/>
          <p:nvPr/>
        </p:nvSpPr>
        <p:spPr>
          <a:xfrm>
            <a:off x="7774550" y="6403473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[Andrew Ng]</a:t>
            </a:r>
          </a:p>
        </p:txBody>
      </p:sp>
    </p:spTree>
    <p:extLst>
      <p:ext uri="{BB962C8B-B14F-4D97-AF65-F5344CB8AC3E}">
        <p14:creationId xmlns:p14="http://schemas.microsoft.com/office/powerpoint/2010/main" val="969171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86816" y="6553836"/>
            <a:ext cx="622478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  <a:latin typeface="Arial" charset="0"/>
              </a:rPr>
              <a:t>[BrainPort; Welsh &amp; Blasch, 1997; </a:t>
            </a:r>
            <a:r>
              <a:rPr lang="en-US" sz="1200" dirty="0">
                <a:solidFill>
                  <a:schemeClr val="bg1"/>
                </a:solidFill>
              </a:rPr>
              <a:t>Nagel et al., 2005; Constantine-Paton &amp; Law, 2009</a:t>
            </a:r>
            <a:r>
              <a:rPr lang="en-US" sz="1200" dirty="0">
                <a:solidFill>
                  <a:srgbClr val="FFFFFF"/>
                </a:solidFill>
                <a:latin typeface="Arial" charset="0"/>
              </a:rPr>
              <a:t>]</a:t>
            </a:r>
          </a:p>
        </p:txBody>
      </p:sp>
      <p:grpSp>
        <p:nvGrpSpPr>
          <p:cNvPr id="3" name="Group 22"/>
          <p:cNvGrpSpPr/>
          <p:nvPr/>
        </p:nvGrpSpPr>
        <p:grpSpPr>
          <a:xfrm>
            <a:off x="482988" y="1091056"/>
            <a:ext cx="8236752" cy="2714367"/>
            <a:chOff x="312040" y="848027"/>
            <a:chExt cx="8236752" cy="2714367"/>
          </a:xfrm>
        </p:grpSpPr>
        <p:pic>
          <p:nvPicPr>
            <p:cNvPr id="306893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40" y="1028157"/>
              <a:ext cx="1363007" cy="1897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80958" y="2991362"/>
              <a:ext cx="26829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Seeing with your tongue</a:t>
              </a:r>
            </a:p>
          </p:txBody>
        </p:sp>
        <p:pic>
          <p:nvPicPr>
            <p:cNvPr id="3068932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325" y="1011803"/>
              <a:ext cx="2644722" cy="186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73202" y="3162284"/>
              <a:ext cx="30987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+mj-lt"/>
                </a:rPr>
                <a:t>Human echolocation (sonar)</a:t>
              </a:r>
            </a:p>
          </p:txBody>
        </p:sp>
        <p:pic>
          <p:nvPicPr>
            <p:cNvPr id="306893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88905" y="848027"/>
              <a:ext cx="3359887" cy="2267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rc 10"/>
            <p:cNvSpPr/>
            <p:nvPr/>
          </p:nvSpPr>
          <p:spPr bwMode="auto">
            <a:xfrm rot="12896089">
              <a:off x="7011341" y="1585487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2896089">
              <a:off x="6706543" y="1663460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Arc 12"/>
            <p:cNvSpPr/>
            <p:nvPr/>
          </p:nvSpPr>
          <p:spPr bwMode="auto">
            <a:xfrm rot="12896089">
              <a:off x="6880206" y="1635104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5855" y="3981388"/>
            <a:ext cx="4109335" cy="2023536"/>
            <a:chOff x="1153955" y="1931204"/>
            <a:chExt cx="5069460" cy="2496325"/>
          </a:xfrm>
        </p:grpSpPr>
        <p:pic>
          <p:nvPicPr>
            <p:cNvPr id="26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27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28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34665" y="3866173"/>
            <a:ext cx="3917310" cy="216795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115550" y="6170473"/>
            <a:ext cx="3010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+mj-lt"/>
              </a:rPr>
              <a:t>Haptic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 belt: Direction sense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99207" y="6093663"/>
            <a:ext cx="221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Implanting a 3</a:t>
            </a:r>
            <a:r>
              <a:rPr lang="en-US" sz="2000" baseline="30000" dirty="0">
                <a:solidFill>
                  <a:srgbClr val="FFFFFF"/>
                </a:solidFill>
                <a:latin typeface="+mj-lt"/>
              </a:rPr>
              <a:t>rd</a:t>
            </a:r>
            <a:r>
              <a:rPr lang="en-US" sz="2000" dirty="0">
                <a:solidFill>
                  <a:srgbClr val="FFFFFF"/>
                </a:solidFill>
                <a:latin typeface="+mj-lt"/>
              </a:rPr>
              <a:t> eye</a:t>
            </a: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Sensor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56017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Sci-Fi Has Promised Me Robots</a:t>
            </a:r>
          </a:p>
        </p:txBody>
      </p:sp>
    </p:spTree>
    <p:extLst>
      <p:ext uri="{BB962C8B-B14F-4D97-AF65-F5344CB8AC3E}">
        <p14:creationId xmlns:p14="http://schemas.microsoft.com/office/powerpoint/2010/main" val="1479360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69DAD0-E255-414E-A71C-91AB54FBB469}"/>
              </a:ext>
            </a:extLst>
          </p:cNvPr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4D4D67-3187-424E-B117-5B9241C29D8F}"/>
              </a:ext>
            </a:extLst>
          </p:cNvPr>
          <p:cNvSpPr txBox="1"/>
          <p:nvPr/>
        </p:nvSpPr>
        <p:spPr bwMode="auto">
          <a:xfrm>
            <a:off x="2639419" y="5542670"/>
            <a:ext cx="38651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5C777-E510-0E4B-A852-2F0697176658}"/>
              </a:ext>
            </a:extLst>
          </p:cNvPr>
          <p:cNvSpPr txBox="1"/>
          <p:nvPr/>
        </p:nvSpPr>
        <p:spPr>
          <a:xfrm>
            <a:off x="0" y="88212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Story of Modern AI:</a:t>
            </a:r>
          </a:p>
        </p:txBody>
      </p:sp>
    </p:spTree>
    <p:extLst>
      <p:ext uri="{BB962C8B-B14F-4D97-AF65-F5344CB8AC3E}">
        <p14:creationId xmlns:p14="http://schemas.microsoft.com/office/powerpoint/2010/main" val="1409902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323" y="0"/>
            <a:ext cx="12192000" cy="6858000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13322181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062001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1329494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488938" y="3158255"/>
            <a:ext cx="465729" cy="465729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6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9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29805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5952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0636" y="1052030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3" y="3572389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76" y="1217504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1302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9882" y="1183284"/>
            <a:ext cx="9267457" cy="521294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</p:spTree>
    <p:extLst>
      <p:ext uri="{BB962C8B-B14F-4D97-AF65-F5344CB8AC3E}">
        <p14:creationId xmlns:p14="http://schemas.microsoft.com/office/powerpoint/2010/main" val="507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8" y="3556000"/>
            <a:ext cx="1206161" cy="6203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1935" y="317330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91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14300" y="1003300"/>
            <a:ext cx="1807478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1979114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28744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493056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43024"/>
            <a:ext cx="1630144" cy="904340"/>
            <a:chOff x="1824256" y="3724024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93386" y="3826944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587" y="3152793"/>
            <a:ext cx="1206161" cy="6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2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752304" y="969873"/>
            <a:ext cx="2080537" cy="51054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8499482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74880" y="2622231"/>
            <a:ext cx="1348215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Weighted Sum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49969" y="5352044"/>
            <a:ext cx="4245967" cy="1323439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7030A0"/>
                </a:solidFill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+= input0 * weight0;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+= input1 * weight1;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+= input2 * weight2;</a:t>
            </a:r>
          </a:p>
          <a:p>
            <a:r>
              <a:rPr lang="en-US" sz="1600" dirty="0" err="1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weightedSum</a:t>
            </a:r>
            <a:r>
              <a:rPr lang="en-US" sz="1600" dirty="0">
                <a:latin typeface="Courier New" panose="02070309020205020404" pitchFamily="49" charset="0"/>
                <a:ea typeface="Menlo" charset="0"/>
                <a:cs typeface="Courier New" panose="02070309020205020404" pitchFamily="49" charset="0"/>
              </a:rPr>
              <a:t> += input3 * weight3;</a:t>
            </a:r>
          </a:p>
        </p:txBody>
      </p:sp>
    </p:spTree>
    <p:extLst>
      <p:ext uri="{BB962C8B-B14F-4D97-AF65-F5344CB8AC3E}">
        <p14:creationId xmlns:p14="http://schemas.microsoft.com/office/powerpoint/2010/main" val="7322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5575252" y="2622231"/>
            <a:ext cx="3046014" cy="165753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32" idx="6"/>
          </p:cNvCxnSpPr>
          <p:nvPr/>
        </p:nvCxnSpPr>
        <p:spPr>
          <a:xfrm>
            <a:off x="5457111" y="3443146"/>
            <a:ext cx="158858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11300" y="2808020"/>
            <a:ext cx="2447022" cy="1515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602006" y="1703120"/>
            <a:ext cx="2167622" cy="11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02006" y="3859668"/>
            <a:ext cx="23984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2006" y="5000216"/>
            <a:ext cx="19499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875056" y="2303164"/>
            <a:ext cx="1630144" cy="904340"/>
            <a:chOff x="1824256" y="2759044"/>
            <a:chExt cx="1630144" cy="904340"/>
          </a:xfrm>
        </p:grpSpPr>
        <p:sp>
          <p:nvSpPr>
            <p:cNvPr id="6" name="Rectangle 5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921778" y="1224230"/>
            <a:ext cx="1630144" cy="904340"/>
            <a:chOff x="1870978" y="1592530"/>
            <a:chExt cx="1630144" cy="904340"/>
          </a:xfrm>
        </p:grpSpPr>
        <p:sp>
          <p:nvSpPr>
            <p:cNvPr id="7" name="Rectangle 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875056" y="3369398"/>
            <a:ext cx="1630144" cy="904340"/>
            <a:chOff x="1824256" y="3750398"/>
            <a:chExt cx="1630144" cy="904340"/>
          </a:xfrm>
        </p:grpSpPr>
        <p:sp>
          <p:nvSpPr>
            <p:cNvPr id="10" name="Rectangle 9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875056" y="4486432"/>
            <a:ext cx="1630144" cy="904340"/>
            <a:chOff x="1824256" y="4829332"/>
            <a:chExt cx="1630144" cy="904340"/>
          </a:xfrm>
        </p:grpSpPr>
        <p:sp>
          <p:nvSpPr>
            <p:cNvPr id="12" name="Rectangle 11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17" name="Straight Connector 16"/>
          <p:cNvCxnSpPr>
            <a:endCxn id="32" idx="1"/>
          </p:cNvCxnSpPr>
          <p:nvPr/>
        </p:nvCxnSpPr>
        <p:spPr>
          <a:xfrm>
            <a:off x="3769628" y="1714499"/>
            <a:ext cx="939514" cy="141882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58322" y="2797050"/>
            <a:ext cx="651064" cy="41045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0500" y="3541298"/>
            <a:ext cx="552402" cy="31837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32" idx="3"/>
          </p:cNvCxnSpPr>
          <p:nvPr/>
        </p:nvCxnSpPr>
        <p:spPr>
          <a:xfrm flipV="1">
            <a:off x="3558461" y="3752965"/>
            <a:ext cx="1150681" cy="124725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580811" y="3004996"/>
            <a:ext cx="876300" cy="876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731492" y="3012851"/>
            <a:ext cx="935551" cy="977498"/>
            <a:chOff x="6098175" y="3031575"/>
            <a:chExt cx="935551" cy="977498"/>
          </a:xfrm>
        </p:grpSpPr>
        <p:sp>
          <p:nvSpPr>
            <p:cNvPr id="50" name="Oval 49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2"/>
              <a:ext cx="935551" cy="935551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463" y="1379961"/>
            <a:ext cx="1299913" cy="6464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10" y="3558074"/>
            <a:ext cx="1299913" cy="64644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487" y="2513016"/>
            <a:ext cx="1206161" cy="6203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3" y="4718929"/>
            <a:ext cx="1299913" cy="64644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445" y="3163400"/>
            <a:ext cx="1299913" cy="646443"/>
          </a:xfrm>
          <a:prstGeom prst="rect">
            <a:avLst/>
          </a:prstGeom>
        </p:spPr>
      </p:pic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Filter and Output</a:t>
            </a:r>
          </a:p>
        </p:txBody>
      </p:sp>
    </p:spTree>
    <p:extLst>
      <p:ext uri="{BB962C8B-B14F-4D97-AF65-F5344CB8AC3E}">
        <p14:creationId xmlns:p14="http://schemas.microsoft.com/office/powerpoint/2010/main" val="1777086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http://files.turbosquid.com/Preview/Content_on_11_22_2005_20_35_00/neurons1.jpg85e24980-9a4d-402b-8da3-7b5a1045d156Larg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6956" y="4350386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1130650" y="1504848"/>
            <a:ext cx="3217191" cy="1790904"/>
            <a:chOff x="145290" y="1664708"/>
            <a:chExt cx="8234031" cy="458361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Freeform 61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6" name="Oval 65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48" y="1445394"/>
            <a:ext cx="3256186" cy="1679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3870" y="4855559"/>
            <a:ext cx="9877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+mj-lt"/>
              </a:rPr>
              <a:t>???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8C7DB6E-5063-DA40-AFA6-3DA67EFB3F5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Biological Basis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84099-B4DE-3B48-AD21-148FCC61906F}"/>
              </a:ext>
            </a:extLst>
          </p:cNvPr>
          <p:cNvSpPr txBox="1"/>
          <p:nvPr/>
        </p:nvSpPr>
        <p:spPr bwMode="auto">
          <a:xfrm>
            <a:off x="424805" y="1148268"/>
            <a:ext cx="13199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 neuron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A1B636-25D4-A54E-AF6F-0F6032C05485}"/>
              </a:ext>
            </a:extLst>
          </p:cNvPr>
          <p:cNvSpPr txBox="1"/>
          <p:nvPr/>
        </p:nvSpPr>
        <p:spPr bwMode="auto">
          <a:xfrm>
            <a:off x="482486" y="3455410"/>
            <a:ext cx="35186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Your brain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(actually, probably someone else’s brain)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934B945-2E77-D443-BBA2-29694E48F3DA}"/>
              </a:ext>
            </a:extLst>
          </p:cNvPr>
          <p:cNvSpPr/>
          <p:nvPr/>
        </p:nvSpPr>
        <p:spPr>
          <a:xfrm>
            <a:off x="4572000" y="2053882"/>
            <a:ext cx="408214" cy="58183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F5B5B5A-9687-0E44-AA85-D1DA656CC05F}"/>
              </a:ext>
            </a:extLst>
          </p:cNvPr>
          <p:cNvSpPr/>
          <p:nvPr/>
        </p:nvSpPr>
        <p:spPr>
          <a:xfrm>
            <a:off x="4572000" y="4961600"/>
            <a:ext cx="408214" cy="58183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7590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46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</a:p>
        </p:txBody>
      </p:sp>
      <p:sp>
        <p:nvSpPr>
          <p:cNvPr id="74" name="Rounded Rectangle 73"/>
          <p:cNvSpPr/>
          <p:nvPr/>
        </p:nvSpPr>
        <p:spPr bwMode="auto">
          <a:xfrm>
            <a:off x="778390" y="920162"/>
            <a:ext cx="1138379" cy="51758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4086833" y="1682162"/>
            <a:ext cx="1138379" cy="34867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7055411" y="2745144"/>
            <a:ext cx="1138379" cy="131520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717800" y="33655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42000" y="33528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6562" y="6206524"/>
            <a:ext cx="195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559215" y="6195808"/>
            <a:ext cx="219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27800" y="6229250"/>
            <a:ext cx="2187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3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087" y="1321037"/>
            <a:ext cx="6687794" cy="52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39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BCB35D2-BCF2-D048-AB36-2C45A1FB0415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895E28-E626-A147-84DC-AB38179FC781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40B055-5D6C-9440-8E63-F7B63D5EEFCD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0" name="Rectangle 2">
            <a:extLst>
              <a:ext uri="{FF2B5EF4-FFF2-40B4-BE49-F238E27FC236}">
                <a16:creationId xmlns:a16="http://schemas.microsoft.com/office/drawing/2014/main" id="{546875D0-588B-E54B-B92B-958047A9982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</p:spTree>
    <p:extLst>
      <p:ext uri="{BB962C8B-B14F-4D97-AF65-F5344CB8AC3E}">
        <p14:creationId xmlns:p14="http://schemas.microsoft.com/office/powerpoint/2010/main" val="1462481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EE824A4-BAD7-2D4F-9A36-487FA2B9ADB3}"/>
              </a:ext>
            </a:extLst>
          </p:cNvPr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1BB2B93-560F-ED41-B8F1-398011C84037}"/>
              </a:ext>
            </a:extLst>
          </p:cNvPr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8E6774B-3CAB-BA4F-BC4B-026C28B696A5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F3CD67-38A8-0A40-9781-08F866BEDB3B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7D4269-A4C7-6A49-BFE6-6D5863420354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8E56D5CF-CFF4-6643-BAE3-A2306E8F274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</p:spTree>
    <p:extLst>
      <p:ext uri="{BB962C8B-B14F-4D97-AF65-F5344CB8AC3E}">
        <p14:creationId xmlns:p14="http://schemas.microsoft.com/office/powerpoint/2010/main" val="1977961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530FD22-91DB-234F-869F-113F127E2A85}"/>
              </a:ext>
            </a:extLst>
          </p:cNvPr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0D297-E351-E441-993B-5CBF18CE4FDE}"/>
              </a:ext>
            </a:extLst>
          </p:cNvPr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F921D4C-0755-2B41-9A7D-E31076341F25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6964E9-BCB5-6842-984B-05F9E8D071D3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2337EE-80F0-F549-B0CF-6C488F61EEAE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4" name="Rectangle 2">
            <a:extLst>
              <a:ext uri="{FF2B5EF4-FFF2-40B4-BE49-F238E27FC236}">
                <a16:creationId xmlns:a16="http://schemas.microsoft.com/office/drawing/2014/main" id="{04506BC5-A5ED-C64E-9E60-FA87685E6C2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</p:spTree>
    <p:extLst>
      <p:ext uri="{BB962C8B-B14F-4D97-AF65-F5344CB8AC3E}">
        <p14:creationId xmlns:p14="http://schemas.microsoft.com/office/powerpoint/2010/main" val="5555371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273261" y="3206356"/>
            <a:ext cx="203739" cy="2037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588335" y="1447800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588335" y="2401051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588335" y="3392494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588335" y="4806556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 bwMode="auto">
          <a:xfrm>
            <a:off x="2286000" y="1219200"/>
            <a:ext cx="762000" cy="47244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19800" y="2895600"/>
            <a:ext cx="762000" cy="7620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191000" y="1981200"/>
            <a:ext cx="762000" cy="312420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95800" y="2170949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95800" y="3124200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95800" y="4115643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 rot="5400000">
            <a:off x="2570946" y="42473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590800"/>
            <a:ext cx="1708150" cy="17272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459A038-28E5-8E4E-94F1-23AF90725A1E}"/>
              </a:ext>
            </a:extLst>
          </p:cNvPr>
          <p:cNvCxnSpPr/>
          <p:nvPr/>
        </p:nvCxnSpPr>
        <p:spPr>
          <a:xfrm>
            <a:off x="3276600" y="33528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FC2C6F-1857-594E-B7D9-265854E720BB}"/>
              </a:ext>
            </a:extLst>
          </p:cNvPr>
          <p:cNvCxnSpPr/>
          <p:nvPr/>
        </p:nvCxnSpPr>
        <p:spPr>
          <a:xfrm>
            <a:off x="5105400" y="3276600"/>
            <a:ext cx="685800" cy="0"/>
          </a:xfrm>
          <a:prstGeom prst="straightConnector1">
            <a:avLst/>
          </a:prstGeom>
          <a:ln w="44450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70D23C8-8038-4843-B5DB-91E4444CB6B9}"/>
              </a:ext>
            </a:extLst>
          </p:cNvPr>
          <p:cNvSpPr txBox="1"/>
          <p:nvPr/>
        </p:nvSpPr>
        <p:spPr>
          <a:xfrm>
            <a:off x="1889577" y="6019554"/>
            <a:ext cx="1527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A9DF2A-665E-1D42-B220-E8DE492DEA25}"/>
              </a:ext>
            </a:extLst>
          </p:cNvPr>
          <p:cNvSpPr txBox="1"/>
          <p:nvPr/>
        </p:nvSpPr>
        <p:spPr>
          <a:xfrm>
            <a:off x="3759668" y="6027003"/>
            <a:ext cx="171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5BA1C5-22E7-BB43-8A79-895BCCB61FBD}"/>
              </a:ext>
            </a:extLst>
          </p:cNvPr>
          <p:cNvSpPr txBox="1"/>
          <p:nvPr/>
        </p:nvSpPr>
        <p:spPr>
          <a:xfrm>
            <a:off x="5624298" y="6027003"/>
            <a:ext cx="17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CCB4E27E-760E-5A46-89E5-BF2503BD794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Prediction</a:t>
            </a:r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179D5115-A9F9-A54C-A0AB-33986183B282}"/>
              </a:ext>
            </a:extLst>
          </p:cNvPr>
          <p:cNvSpPr/>
          <p:nvPr/>
        </p:nvSpPr>
        <p:spPr>
          <a:xfrm>
            <a:off x="5791201" y="1032991"/>
            <a:ext cx="3207668" cy="1326185"/>
          </a:xfrm>
          <a:prstGeom prst="wedgeEllipseCallout">
            <a:avLst>
              <a:gd name="adj1" fmla="val -24905"/>
              <a:gd name="adj2" fmla="val 101900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one!</a:t>
            </a:r>
          </a:p>
        </p:txBody>
      </p:sp>
    </p:spTree>
    <p:extLst>
      <p:ext uri="{BB962C8B-B14F-4D97-AF65-F5344CB8AC3E}">
        <p14:creationId xmlns:p14="http://schemas.microsoft.com/office/powerpoint/2010/main" val="18020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5009"/>
            <a:ext cx="9144000" cy="49285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6172200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scs.ryerson.ca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/~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aharley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vis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  <a:hlinkClick r:id="rId3"/>
              </a:rPr>
              <a:t>conv</a:t>
            </a:r>
            <a:r>
              <a:rPr lang="en-US" dirty="0">
                <a:latin typeface="Arial" charset="0"/>
                <a:ea typeface="Arial" charset="0"/>
                <a:cs typeface="Arial" charset="0"/>
                <a:hlinkClick r:id="rId3"/>
              </a:rPr>
              <a:t>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B1487A9-BA7B-A54E-8B5C-B62F382374D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You Can Try It Yourself</a:t>
            </a:r>
          </a:p>
        </p:txBody>
      </p:sp>
    </p:spTree>
    <p:extLst>
      <p:ext uri="{BB962C8B-B14F-4D97-AF65-F5344CB8AC3E}">
        <p14:creationId xmlns:p14="http://schemas.microsoft.com/office/powerpoint/2010/main" val="8513286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51547" y="957996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135" y="3297934"/>
            <a:ext cx="5491511" cy="283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60" y="1958057"/>
            <a:ext cx="2943004" cy="2943004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Great Idea: 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1883806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E933D9-DC64-F644-A296-62DAD636D54B}"/>
              </a:ext>
            </a:extLst>
          </p:cNvPr>
          <p:cNvSpPr/>
          <p:nvPr/>
        </p:nvSpPr>
        <p:spPr>
          <a:xfrm>
            <a:off x="577250" y="3419981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1. Artificial Neurons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1236853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2. Learn From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1129381"/>
            <a:ext cx="8774199" cy="53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5964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81" y="1512105"/>
            <a:ext cx="3250859" cy="32508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3228" y="2048108"/>
            <a:ext cx="5319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Neural Networks gets their </a:t>
            </a:r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intelligence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libri" charset="0"/>
                <a:cs typeface="Calibri" charset="0"/>
              </a:rPr>
              <a:t> from its sliders (aka its weights)</a:t>
            </a:r>
          </a:p>
        </p:txBody>
      </p:sp>
    </p:spTree>
    <p:extLst>
      <p:ext uri="{BB962C8B-B14F-4D97-AF65-F5344CB8AC3E}">
        <p14:creationId xmlns:p14="http://schemas.microsoft.com/office/powerpoint/2010/main" val="408348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Neural Network</a:t>
            </a:r>
          </a:p>
        </p:txBody>
      </p:sp>
      <p:sp>
        <p:nvSpPr>
          <p:cNvPr id="74" name="Rounded Rectangle 73"/>
          <p:cNvSpPr/>
          <p:nvPr/>
        </p:nvSpPr>
        <p:spPr bwMode="auto">
          <a:xfrm>
            <a:off x="778390" y="920162"/>
            <a:ext cx="1138379" cy="51758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4086833" y="1682162"/>
            <a:ext cx="1138379" cy="3486738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7055411" y="2745144"/>
            <a:ext cx="1138379" cy="131520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717800" y="33655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842000" y="3352800"/>
            <a:ext cx="685800" cy="0"/>
          </a:xfrm>
          <a:prstGeom prst="straightConnector1">
            <a:avLst/>
          </a:prstGeom>
          <a:ln w="4762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6562" y="6206524"/>
            <a:ext cx="195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Input Neurons</a:t>
            </a:r>
            <a:endParaRPr lang="en-US" b="1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559215" y="6195808"/>
            <a:ext cx="219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Hidden Neurons</a:t>
            </a:r>
            <a:endParaRPr lang="en-US" b="1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27800" y="6229250"/>
            <a:ext cx="2187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Output Neurons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421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Body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halkboard"/>
                <a:cs typeface="Chalkboard"/>
              </a:rPr>
              <a:t>Mind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F5429-1D6E-0C43-8BC2-79ADF74F65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018" y="1414169"/>
            <a:ext cx="2221236" cy="2221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741C42-B70E-7D46-B2B4-67B082489AE9}"/>
              </a:ext>
            </a:extLst>
          </p:cNvPr>
          <p:cNvSpPr txBox="1"/>
          <p:nvPr/>
        </p:nvSpPr>
        <p:spPr bwMode="auto">
          <a:xfrm>
            <a:off x="4792180" y="4243502"/>
            <a:ext cx="2108269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0488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434" y="1144175"/>
            <a:ext cx="623937" cy="3102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33" y="2877256"/>
            <a:ext cx="623937" cy="3102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433" y="2016987"/>
            <a:ext cx="578938" cy="297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733" y="3212933"/>
            <a:ext cx="623937" cy="31028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5233" y="1949051"/>
            <a:ext cx="578938" cy="29773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6272" y="4488513"/>
            <a:ext cx="623937" cy="31028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2633" y="3187538"/>
            <a:ext cx="623937" cy="3102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19629" y="1873013"/>
            <a:ext cx="1183104" cy="472953"/>
            <a:chOff x="3072050" y="3717482"/>
            <a:chExt cx="1183104" cy="472953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39" name="Group 138"/>
          <p:cNvGrpSpPr/>
          <p:nvPr/>
        </p:nvGrpSpPr>
        <p:grpSpPr>
          <a:xfrm>
            <a:off x="3119629" y="3131597"/>
            <a:ext cx="1183104" cy="472953"/>
            <a:chOff x="3072050" y="3717482"/>
            <a:chExt cx="1183104" cy="472953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45" name="Group 144"/>
          <p:cNvGrpSpPr/>
          <p:nvPr/>
        </p:nvGrpSpPr>
        <p:grpSpPr>
          <a:xfrm>
            <a:off x="3142129" y="4407177"/>
            <a:ext cx="1183104" cy="472953"/>
            <a:chOff x="3072050" y="3717482"/>
            <a:chExt cx="1183104" cy="472953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48" name="Oval 147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97144" y="3105424"/>
            <a:ext cx="1183104" cy="472953"/>
            <a:chOff x="3072050" y="3717482"/>
            <a:chExt cx="1183104" cy="472953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3492660" y="3927786"/>
              <a:ext cx="762494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/>
            <p:cNvSpPr/>
            <p:nvPr/>
          </p:nvSpPr>
          <p:spPr>
            <a:xfrm>
              <a:off x="3072050" y="371748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5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3631248" y="3721252"/>
              <a:ext cx="420610" cy="4206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58" y="3741386"/>
              <a:ext cx="449049" cy="449049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4970209" y="1857418"/>
            <a:ext cx="766907" cy="425450"/>
            <a:chOff x="1870978" y="1570173"/>
            <a:chExt cx="1630144" cy="904340"/>
          </a:xfrm>
        </p:grpSpPr>
        <p:sp>
          <p:nvSpPr>
            <p:cNvPr id="157" name="Rectangle 156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673093"/>
              <a:ext cx="904340" cy="698500"/>
            </a:xfrm>
            <a:prstGeom prst="rect">
              <a:avLst/>
            </a:prstGeom>
          </p:spPr>
        </p:pic>
      </p:grpSp>
      <p:cxnSp>
        <p:nvCxnSpPr>
          <p:cNvPr id="159" name="Straight Connector 158"/>
          <p:cNvCxnSpPr>
            <a:endCxn id="152" idx="1"/>
          </p:cNvCxnSpPr>
          <p:nvPr/>
        </p:nvCxnSpPr>
        <p:spPr>
          <a:xfrm>
            <a:off x="5731109" y="2097920"/>
            <a:ext cx="427632" cy="1069101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4933560" y="3105424"/>
            <a:ext cx="766907" cy="425450"/>
            <a:chOff x="1870978" y="1592530"/>
            <a:chExt cx="1630144" cy="904340"/>
          </a:xfrm>
        </p:grpSpPr>
        <p:sp>
          <p:nvSpPr>
            <p:cNvPr id="161" name="Rectangle 16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63" name="Group 162"/>
          <p:cNvGrpSpPr/>
          <p:nvPr/>
        </p:nvGrpSpPr>
        <p:grpSpPr>
          <a:xfrm>
            <a:off x="4970209" y="4409599"/>
            <a:ext cx="766907" cy="425450"/>
            <a:chOff x="1870978" y="1613365"/>
            <a:chExt cx="1630144" cy="904340"/>
          </a:xfrm>
        </p:grpSpPr>
        <p:sp>
          <p:nvSpPr>
            <p:cNvPr id="164" name="Rectangle 163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22007" y="1716285"/>
              <a:ext cx="904340" cy="698500"/>
            </a:xfrm>
            <a:prstGeom prst="rect">
              <a:avLst/>
            </a:prstGeom>
          </p:spPr>
        </p:pic>
      </p:grpSp>
      <p:cxnSp>
        <p:nvCxnSpPr>
          <p:cNvPr id="166" name="Straight Connector 165"/>
          <p:cNvCxnSpPr/>
          <p:nvPr/>
        </p:nvCxnSpPr>
        <p:spPr>
          <a:xfrm>
            <a:off x="5755689" y="3315728"/>
            <a:ext cx="310813" cy="0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795114" y="3604550"/>
            <a:ext cx="363627" cy="1016702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1721485" y="2080661"/>
            <a:ext cx="1321153" cy="27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736873" y="2205833"/>
            <a:ext cx="1299159" cy="1007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1724021" y="2254893"/>
            <a:ext cx="1366456" cy="2233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711169" y="2203975"/>
            <a:ext cx="1353238" cy="8284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711169" y="3059060"/>
            <a:ext cx="1315424" cy="2129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1736873" y="3123336"/>
            <a:ext cx="1320362" cy="1489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endCxn id="147" idx="2"/>
          </p:cNvCxnSpPr>
          <p:nvPr/>
        </p:nvCxnSpPr>
        <p:spPr>
          <a:xfrm flipV="1">
            <a:off x="1800990" y="4617482"/>
            <a:ext cx="1341139" cy="10473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1721485" y="2373777"/>
            <a:ext cx="1405129" cy="31219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43930" y="1322867"/>
            <a:ext cx="1352042" cy="626184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1693648" y="1493544"/>
            <a:ext cx="1353604" cy="1719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632229" y="1552595"/>
            <a:ext cx="1463743" cy="28545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 rot="1404130">
            <a:off x="1966637" y="1367488"/>
            <a:ext cx="766907" cy="425450"/>
            <a:chOff x="1870978" y="1592530"/>
            <a:chExt cx="1630144" cy="904340"/>
          </a:xfrm>
        </p:grpSpPr>
        <p:sp>
          <p:nvSpPr>
            <p:cNvPr id="191" name="Rectangle 190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2" name="Picture 191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71010">
            <a:off x="2154068" y="2440791"/>
            <a:ext cx="425450" cy="32861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66064" y="1911972"/>
            <a:ext cx="425450" cy="328612"/>
          </a:xfrm>
          <a:prstGeom prst="rect">
            <a:avLst/>
          </a:prstGeom>
        </p:spPr>
      </p:pic>
      <p:sp>
        <p:nvSpPr>
          <p:cNvPr id="19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Neural Network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188171">
            <a:off x="2003015" y="3454580"/>
            <a:ext cx="425450" cy="328612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602" y="5495693"/>
            <a:ext cx="578938" cy="297739"/>
          </a:xfrm>
          <a:prstGeom prst="rect">
            <a:avLst/>
          </a:prstGeom>
        </p:spPr>
      </p:pic>
      <p:cxnSp>
        <p:nvCxnSpPr>
          <p:cNvPr id="209" name="Straight Connector 208"/>
          <p:cNvCxnSpPr/>
          <p:nvPr/>
        </p:nvCxnSpPr>
        <p:spPr>
          <a:xfrm flipV="1">
            <a:off x="1707509" y="3497820"/>
            <a:ext cx="1356898" cy="21064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38783">
            <a:off x="1910662" y="4305135"/>
            <a:ext cx="425450" cy="328612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50457">
            <a:off x="2175370" y="4982898"/>
            <a:ext cx="425450" cy="3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26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41" y="3607141"/>
            <a:ext cx="3250859" cy="325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313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40624"/>
            <a:ext cx="889131" cy="44216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0" name="Rectangle 39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1228" y="2763957"/>
            <a:ext cx="889131" cy="442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1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061238" y="1934816"/>
            <a:ext cx="1115007" cy="618562"/>
            <a:chOff x="1870978" y="1592530"/>
            <a:chExt cx="1630144" cy="904340"/>
          </a:xfrm>
        </p:grpSpPr>
        <p:sp>
          <p:nvSpPr>
            <p:cNvPr id="13" name="Rectangle 12"/>
            <p:cNvSpPr/>
            <p:nvPr/>
          </p:nvSpPr>
          <p:spPr>
            <a:xfrm>
              <a:off x="1870978" y="20447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1695450"/>
              <a:ext cx="904340" cy="698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73216" y="1238975"/>
            <a:ext cx="1115007" cy="618562"/>
            <a:chOff x="1824256" y="3750398"/>
            <a:chExt cx="1630144" cy="904340"/>
          </a:xfrm>
        </p:grpSpPr>
        <p:sp>
          <p:nvSpPr>
            <p:cNvPr id="16" name="Rectangle 15"/>
            <p:cNvSpPr/>
            <p:nvPr/>
          </p:nvSpPr>
          <p:spPr>
            <a:xfrm>
              <a:off x="1824256" y="42025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583130" y="3853318"/>
              <a:ext cx="904340" cy="6985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896911" y="5271631"/>
            <a:ext cx="1115007" cy="618562"/>
            <a:chOff x="1824256" y="4829332"/>
            <a:chExt cx="1630144" cy="904340"/>
          </a:xfrm>
        </p:grpSpPr>
        <p:sp>
          <p:nvSpPr>
            <p:cNvPr id="19" name="Rectangle 18"/>
            <p:cNvSpPr/>
            <p:nvPr/>
          </p:nvSpPr>
          <p:spPr>
            <a:xfrm>
              <a:off x="1824256" y="5307468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1901408" y="4932252"/>
              <a:ext cx="904340" cy="698500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614" y="1359387"/>
            <a:ext cx="889131" cy="442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2837" y="208120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0775" y="5451186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1893"/>
            <a:ext cx="889131" cy="442162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522" b="91304" l="4865" r="95135">
                        <a14:foregroundMark x1="57297" y1="46739" x2="85946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7102" y="3229597"/>
            <a:ext cx="889131" cy="44216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026999" y="2650423"/>
            <a:ext cx="1115007" cy="618562"/>
            <a:chOff x="1824256" y="2759044"/>
            <a:chExt cx="1630144" cy="904340"/>
          </a:xfrm>
        </p:grpSpPr>
        <p:sp>
          <p:nvSpPr>
            <p:cNvPr id="42" name="Rectangle 41"/>
            <p:cNvSpPr/>
            <p:nvPr/>
          </p:nvSpPr>
          <p:spPr>
            <a:xfrm>
              <a:off x="1824256" y="3225800"/>
              <a:ext cx="1630144" cy="76200"/>
            </a:xfrm>
            <a:prstGeom prst="rect">
              <a:avLst/>
            </a:prstGeom>
            <a:solidFill>
              <a:srgbClr val="01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7609" r="100000">
                          <a14:foregroundMark x1="47826" y1="34722" x2="65217" y2="34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2187158" y="2861964"/>
              <a:ext cx="904340" cy="69850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3EEA45-CC9B-B84C-B4B6-05423ED23D3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sp>
        <p:nvSpPr>
          <p:cNvPr id="49" name="Oval Callout 48">
            <a:extLst>
              <a:ext uri="{FF2B5EF4-FFF2-40B4-BE49-F238E27FC236}">
                <a16:creationId xmlns:a16="http://schemas.microsoft.com/office/drawing/2014/main" id="{366F267A-B21A-3C46-A4D4-0C34252F4387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61AF8348-1AD2-CF40-A7C0-AF0BB18E6CB9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52" name="Oval Callout 51">
            <a:extLst>
              <a:ext uri="{FF2B5EF4-FFF2-40B4-BE49-F238E27FC236}">
                <a16:creationId xmlns:a16="http://schemas.microsoft.com/office/drawing/2014/main" id="{008292A1-C5A9-1544-AE45-03E221E3F884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Ill adjust my sliders so that I do better.</a:t>
            </a:r>
          </a:p>
        </p:txBody>
      </p:sp>
    </p:spTree>
    <p:extLst>
      <p:ext uri="{BB962C8B-B14F-4D97-AF65-F5344CB8AC3E}">
        <p14:creationId xmlns:p14="http://schemas.microsoft.com/office/powerpoint/2010/main" val="15178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3"/>
          </p:cNvCxnSpPr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5" y="2367512"/>
            <a:ext cx="1494384" cy="1624331"/>
          </a:xfrm>
          <a:prstGeom prst="rect">
            <a:avLst/>
          </a:prstGeom>
        </p:spPr>
      </p:pic>
      <p:sp>
        <p:nvSpPr>
          <p:cNvPr id="33" name="Oval Callout 32">
            <a:extLst>
              <a:ext uri="{FF2B5EF4-FFF2-40B4-BE49-F238E27FC236}">
                <a16:creationId xmlns:a16="http://schemas.microsoft.com/office/drawing/2014/main" id="{7F6E45D0-D0C9-3C4A-B6D4-216995348E24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4" name="Oval Callout 33">
            <a:extLst>
              <a:ext uri="{FF2B5EF4-FFF2-40B4-BE49-F238E27FC236}">
                <a16:creationId xmlns:a16="http://schemas.microsoft.com/office/drawing/2014/main" id="{889CCD84-4A88-E84D-B5CD-05C78A6334B5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92F2F55A-4517-5842-ADD9-E1A023D04B14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Ill adjust my sliders so that I do better.</a:t>
            </a:r>
          </a:p>
        </p:txBody>
      </p:sp>
    </p:spTree>
    <p:extLst>
      <p:ext uri="{BB962C8B-B14F-4D97-AF65-F5344CB8AC3E}">
        <p14:creationId xmlns:p14="http://schemas.microsoft.com/office/powerpoint/2010/main" val="2538326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2E6B00-8A8F-814A-B665-7A22C8B6AC4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2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6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799" y="2650422"/>
            <a:ext cx="1708150" cy="172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1" y="2067923"/>
            <a:ext cx="825005" cy="424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4682" y="3244977"/>
            <a:ext cx="825005" cy="424288"/>
          </a:xfrm>
          <a:prstGeom prst="rect">
            <a:avLst/>
          </a:prstGeom>
        </p:spPr>
      </p:pic>
      <p:sp>
        <p:nvSpPr>
          <p:cNvPr id="47" name="Oval Callout 46">
            <a:extLst>
              <a:ext uri="{FF2B5EF4-FFF2-40B4-BE49-F238E27FC236}">
                <a16:creationId xmlns:a16="http://schemas.microsoft.com/office/drawing/2014/main" id="{509BBAC8-D7E1-FB4F-9F8B-C3FAB9C9C386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E93C91CC-BE5C-084D-966D-7D59EF9E4C51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Woohoo, I got it right!!</a:t>
            </a:r>
          </a:p>
        </p:txBody>
      </p:sp>
    </p:spTree>
    <p:extLst>
      <p:ext uri="{BB962C8B-B14F-4D97-AF65-F5344CB8AC3E}">
        <p14:creationId xmlns:p14="http://schemas.microsoft.com/office/powerpoint/2010/main" val="176856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470A68-0659-064C-89E5-FC33F847818D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9750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59187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50042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08675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sp>
        <p:nvSpPr>
          <p:cNvPr id="34" name="Oval Callout 33">
            <a:extLst>
              <a:ext uri="{FF2B5EF4-FFF2-40B4-BE49-F238E27FC236}">
                <a16:creationId xmlns:a16="http://schemas.microsoft.com/office/drawing/2014/main" id="{68A692E7-96EB-294D-B321-C5FEEC0CF491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35" name="Oval Callout 34">
            <a:extLst>
              <a:ext uri="{FF2B5EF4-FFF2-40B4-BE49-F238E27FC236}">
                <a16:creationId xmlns:a16="http://schemas.microsoft.com/office/drawing/2014/main" id="{C656AE74-4AFA-194E-BAFD-66CE33A93E08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36" name="Oval Callout 35">
            <a:extLst>
              <a:ext uri="{FF2B5EF4-FFF2-40B4-BE49-F238E27FC236}">
                <a16:creationId xmlns:a16="http://schemas.microsoft.com/office/drawing/2014/main" id="{B83F7701-ADFB-5942-AA0E-E5405FA89590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I’ll adjust my sliders so that I do better.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D5785E1-774B-0F4B-9720-2A47A04133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3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10808392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479380" y="3452538"/>
            <a:ext cx="865664" cy="916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35693" y="1580468"/>
            <a:ext cx="16405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25154" y="2270156"/>
            <a:ext cx="642621" cy="970468"/>
          </a:xfrm>
          <a:prstGeom prst="line">
            <a:avLst/>
          </a:prstGeom>
          <a:ln>
            <a:solidFill>
              <a:schemeClr val="tx1"/>
            </a:solidFill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4219" y="3010613"/>
            <a:ext cx="445323" cy="28074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63394" y="1580468"/>
            <a:ext cx="853207" cy="15652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1918" y="3664452"/>
            <a:ext cx="955856" cy="196028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879997" y="3152847"/>
            <a:ext cx="599383" cy="59938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530156" y="3150987"/>
            <a:ext cx="639910" cy="668600"/>
            <a:chOff x="6098175" y="3031575"/>
            <a:chExt cx="935551" cy="977496"/>
          </a:xfrm>
        </p:grpSpPr>
        <p:sp>
          <p:nvSpPr>
            <p:cNvPr id="27" name="Oval 26"/>
            <p:cNvSpPr/>
            <p:nvPr/>
          </p:nvSpPr>
          <p:spPr>
            <a:xfrm>
              <a:off x="6112530" y="3031575"/>
              <a:ext cx="876300" cy="876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0" dirty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8175" y="3073521"/>
              <a:ext cx="935551" cy="935550"/>
            </a:xfrm>
            <a:prstGeom prst="rect">
              <a:avLst/>
            </a:prstGeom>
          </p:spPr>
        </p:pic>
      </p:grpSp>
      <p:sp>
        <p:nvSpPr>
          <p:cNvPr id="37" name="Rounded Rectangle 36"/>
          <p:cNvSpPr/>
          <p:nvPr/>
        </p:nvSpPr>
        <p:spPr bwMode="auto">
          <a:xfrm>
            <a:off x="1975508" y="1099505"/>
            <a:ext cx="927067" cy="508942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8" y="2090705"/>
            <a:ext cx="889131" cy="4421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135" y="1386766"/>
            <a:ext cx="825005" cy="4242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511" y="5451186"/>
            <a:ext cx="825005" cy="4242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2789532"/>
            <a:ext cx="889131" cy="442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50557"/>
            <a:ext cx="825005" cy="4242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780474" y="2995815"/>
            <a:ext cx="1673745" cy="103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42516" y="2262373"/>
            <a:ext cx="1482638" cy="77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24469" y="5626052"/>
            <a:ext cx="133372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061238" y="2244097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26297" y="2005212"/>
            <a:ext cx="618562" cy="47776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3216" y="1548256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536885" y="1309371"/>
            <a:ext cx="618562" cy="47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896911" y="5598673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005438" y="5342027"/>
            <a:ext cx="618562" cy="47776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26999" y="2969681"/>
            <a:ext cx="1115007" cy="52120"/>
          </a:xfrm>
          <a:prstGeom prst="rect">
            <a:avLst/>
          </a:prstGeom>
          <a:solidFill>
            <a:srgbClr val="01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7609" r="100000">
                        <a14:foregroundMark x1="47826" y1="34722" x2="65217" y2="3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76429" y="2720819"/>
            <a:ext cx="618562" cy="477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82" y="2475917"/>
            <a:ext cx="1662579" cy="19495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33" b="91111" l="1714" r="97143">
                        <a14:foregroundMark x1="11429" y1="46667" x2="38857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6122" y="1366840"/>
            <a:ext cx="825005" cy="4242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309" y="5451186"/>
            <a:ext cx="889131" cy="4421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3741" y="2787131"/>
            <a:ext cx="889131" cy="442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2090705"/>
            <a:ext cx="889131" cy="44216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84783" l="3243" r="93514">
                        <a14:foregroundMark x1="55676" y1="40217" x2="84324" y2="4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863" y="3263973"/>
            <a:ext cx="889131" cy="442162"/>
          </a:xfrm>
          <a:prstGeom prst="rect">
            <a:avLst/>
          </a:prstGeom>
        </p:spPr>
      </p:pic>
      <p:sp>
        <p:nvSpPr>
          <p:cNvPr id="38" name="Oval Callout 37">
            <a:extLst>
              <a:ext uri="{FF2B5EF4-FFF2-40B4-BE49-F238E27FC236}">
                <a16:creationId xmlns:a16="http://schemas.microsoft.com/office/drawing/2014/main" id="{5A66090C-3270-4A4D-B2FB-3038CD02D4DF}"/>
              </a:ext>
            </a:extLst>
          </p:cNvPr>
          <p:cNvSpPr/>
          <p:nvPr/>
        </p:nvSpPr>
        <p:spPr>
          <a:xfrm>
            <a:off x="5643727" y="1147364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 think that is a picture of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zero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56" name="Oval Callout 55">
            <a:extLst>
              <a:ext uri="{FF2B5EF4-FFF2-40B4-BE49-F238E27FC236}">
                <a16:creationId xmlns:a16="http://schemas.microsoft.com/office/drawing/2014/main" id="{F87F2032-845F-0B4B-BEC2-A650505684F3}"/>
              </a:ext>
            </a:extLst>
          </p:cNvPr>
          <p:cNvSpPr/>
          <p:nvPr/>
        </p:nvSpPr>
        <p:spPr>
          <a:xfrm>
            <a:off x="6077117" y="4119278"/>
            <a:ext cx="2774278" cy="890588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Oh what, it’s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halkboard" charset="0"/>
                <a:cs typeface="Chalkboard" charset="0"/>
              </a:rPr>
              <a:t>one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??</a:t>
            </a:r>
          </a:p>
        </p:txBody>
      </p:sp>
      <p:sp>
        <p:nvSpPr>
          <p:cNvPr id="59" name="Oval Callout 58">
            <a:extLst>
              <a:ext uri="{FF2B5EF4-FFF2-40B4-BE49-F238E27FC236}">
                <a16:creationId xmlns:a16="http://schemas.microsoft.com/office/drawing/2014/main" id="{CCCBF1FD-E524-9540-8219-B7EF8C6BB5EB}"/>
              </a:ext>
            </a:extLst>
          </p:cNvPr>
          <p:cNvSpPr/>
          <p:nvPr/>
        </p:nvSpPr>
        <p:spPr>
          <a:xfrm>
            <a:off x="5479379" y="5271630"/>
            <a:ext cx="3125777" cy="1348360"/>
          </a:xfrm>
          <a:prstGeom prst="wedgeEllipseCallout">
            <a:avLst>
              <a:gd name="adj1" fmla="val -31013"/>
              <a:gd name="adj2" fmla="val -83201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I’ll adjust my sliders so that I do better.</a:t>
            </a:r>
          </a:p>
        </p:txBody>
      </p:sp>
    </p:spTree>
    <p:extLst>
      <p:ext uri="{BB962C8B-B14F-4D97-AF65-F5344CB8AC3E}">
        <p14:creationId xmlns:p14="http://schemas.microsoft.com/office/powerpoint/2010/main" val="6496852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Study Hard!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7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Train on Faces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596" y="722235"/>
            <a:ext cx="7303625" cy="58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7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/>
        </p:nvGraphicFramePr>
        <p:xfrm>
          <a:off x="4624994" y="4287860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6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287860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756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pixels</a:t>
            </a: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2790" y="2009387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641900"/>
            <a:ext cx="788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edges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348600" y="5371492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62541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7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1019434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8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341930" y="3968500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315332" y="2634844"/>
            <a:ext cx="182880" cy="253282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951007"/>
            <a:ext cx="1609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607905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+mj-lt"/>
              </a:rPr>
              <a:t>object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309974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9170" y="4313687"/>
            <a:ext cx="2669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Visualize the Sliders</a:t>
            </a:r>
          </a:p>
        </p:txBody>
      </p:sp>
    </p:spTree>
    <p:extLst>
      <p:ext uri="{BB962C8B-B14F-4D97-AF65-F5344CB8AC3E}">
        <p14:creationId xmlns:p14="http://schemas.microsoft.com/office/powerpoint/2010/main" val="1680368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+mj-lt"/>
              </a:rPr>
              <a:t>Woah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… that</a:t>
            </a:r>
            <a:r>
              <a:rPr lang="fr-FR" sz="3600" dirty="0">
                <a:solidFill>
                  <a:schemeClr val="bg1"/>
                </a:solidFill>
                <a:latin typeface="+mj-lt"/>
              </a:rPr>
              <a:t>’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s like a brain…</a:t>
            </a:r>
          </a:p>
        </p:txBody>
      </p:sp>
    </p:spTree>
    <p:extLst>
      <p:ext uri="{BB962C8B-B14F-4D97-AF65-F5344CB8AC3E}">
        <p14:creationId xmlns:p14="http://schemas.microsoft.com/office/powerpoint/2010/main" val="6316041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True.</a:t>
            </a:r>
          </a:p>
        </p:txBody>
      </p:sp>
    </p:spTree>
    <p:extLst>
      <p:ext uri="{BB962C8B-B14F-4D97-AF65-F5344CB8AC3E}">
        <p14:creationId xmlns:p14="http://schemas.microsoft.com/office/powerpoint/2010/main" val="13098984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9048" y="1024831"/>
            <a:ext cx="4226688" cy="590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…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+mj-lt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mustelus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American smooth dogfish,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canis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Florida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smoothhound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Mustelus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norrisi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+mj-lt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shark, reef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whitetip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shark,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Triaenodon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obseus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Atlantic spiny dogfish,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acanthias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Pacific spiny dogfish,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Squalus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suckleyi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hammerhead, hammerhead shark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smooth hammerhead,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zygaena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+mj-lt"/>
              </a:rPr>
              <a:t>smalleye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hammerhead,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tudes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shovelhead,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bonnethead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, bonnet shark,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Sphyrna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tiburo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angel shark, angelfish,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squatina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, monkfish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electric ray, crampfish,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numbfish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, torpedo</a:t>
            </a: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+mj-lt"/>
              </a:rPr>
              <a:t>smalltooth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sawfish,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Pristis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pectinatus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g</a:t>
            </a:r>
            <a:r>
              <a:rPr lang="is-IS" sz="1400" dirty="0">
                <a:solidFill>
                  <a:prstClr val="white"/>
                </a:solidFill>
                <a:latin typeface="+mj-lt"/>
              </a:rPr>
              <a:t>uitarfish</a:t>
            </a: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+mj-lt"/>
              </a:rPr>
              <a:t>roughtail</a:t>
            </a:r>
            <a:r>
              <a:rPr lang="tr-TR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+mj-lt"/>
              </a:rPr>
              <a:t>stingray</a:t>
            </a:r>
            <a:r>
              <a:rPr lang="tr-TR" sz="1400" dirty="0">
                <a:solidFill>
                  <a:prstClr val="white"/>
                </a:solidFill>
                <a:latin typeface="+mj-lt"/>
              </a:rPr>
              <a:t>, </a:t>
            </a:r>
            <a:r>
              <a:rPr lang="tr-TR" sz="1400" dirty="0" err="1">
                <a:solidFill>
                  <a:prstClr val="white"/>
                </a:solidFill>
                <a:latin typeface="+mj-lt"/>
              </a:rPr>
              <a:t>Dasyatis</a:t>
            </a:r>
            <a:r>
              <a:rPr lang="tr-TR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tr-TR" sz="1400" dirty="0" err="1">
                <a:solidFill>
                  <a:prstClr val="white"/>
                </a:solidFill>
                <a:latin typeface="+mj-lt"/>
              </a:rPr>
              <a:t>centroura</a:t>
            </a:r>
            <a:endParaRPr lang="tr-TR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tr-TR" sz="1400" dirty="0" err="1">
                <a:solidFill>
                  <a:prstClr val="white"/>
                </a:solidFill>
                <a:latin typeface="+mj-lt"/>
              </a:rPr>
              <a:t>butterfly</a:t>
            </a:r>
            <a:r>
              <a:rPr lang="tr-TR" sz="1400" dirty="0">
                <a:solidFill>
                  <a:prstClr val="white"/>
                </a:solidFill>
                <a:latin typeface="+mj-lt"/>
              </a:rPr>
              <a:t>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eagle ray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spotted eagle ray, spotted ray,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Aetobatus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narinari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 err="1">
                <a:solidFill>
                  <a:prstClr val="white"/>
                </a:solidFill>
                <a:latin typeface="+mj-lt"/>
              </a:rPr>
              <a:t>cownose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ray, cow-nosed ray,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Rhinoptera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bonasus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manta, manta ray, devilfish</a:t>
            </a: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Atlantic manta, Manta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birostris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devil ray,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Mobula</a:t>
            </a:r>
            <a:r>
              <a:rPr lang="en-US" sz="1400" dirty="0">
                <a:solidFill>
                  <a:prstClr val="white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hypostoma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grey skate, gray skate, Raja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batis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little skate, Raja </a:t>
            </a:r>
            <a:r>
              <a:rPr lang="en-US" sz="1400" dirty="0" err="1">
                <a:solidFill>
                  <a:prstClr val="white"/>
                </a:solidFill>
                <a:latin typeface="+mj-lt"/>
              </a:rPr>
              <a:t>erinacea</a:t>
            </a:r>
            <a:endParaRPr lang="en-US" sz="1400" dirty="0">
              <a:solidFill>
                <a:prstClr val="white"/>
              </a:solidFill>
              <a:latin typeface="+mj-lt"/>
            </a:endParaRPr>
          </a:p>
          <a:p>
            <a:pPr defTabSz="914400" eaLnBrk="0" hangingPunct="0"/>
            <a:r>
              <a:rPr lang="en-US" sz="1400" dirty="0">
                <a:solidFill>
                  <a:prstClr val="white"/>
                </a:solidFill>
                <a:latin typeface="+mj-lt"/>
              </a:rPr>
              <a:t>…</a:t>
            </a: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0807" y="2475743"/>
            <a:ext cx="1316975" cy="98773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584" y="2475743"/>
            <a:ext cx="1279444" cy="98773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857" y="2475743"/>
            <a:ext cx="1316975" cy="98773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3413" y="3960111"/>
            <a:ext cx="1266615" cy="97854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170807" y="2167878"/>
            <a:ext cx="117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>
                <a:solidFill>
                  <a:prstClr val="white"/>
                </a:solidFill>
                <a:latin typeface="+mj-lt"/>
              </a:rPr>
              <a:t>Stingray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70807" y="3599403"/>
            <a:ext cx="136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hangingPunct="0"/>
            <a:r>
              <a:rPr lang="en-US" sz="2400" dirty="0" err="1">
                <a:solidFill>
                  <a:prstClr val="white"/>
                </a:solidFill>
                <a:latin typeface="+mj-lt"/>
              </a:rPr>
              <a:t>Mantaray</a:t>
            </a:r>
            <a:endParaRPr lang="en-US" sz="24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0807" y="3968735"/>
            <a:ext cx="1309911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02857" y="3968734"/>
            <a:ext cx="1316975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AB30CCF8-C893-914E-9956-9B07EE6DE66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ImageNet Decomposition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6651E2-B26D-774E-A11B-E42CFAA10844}"/>
              </a:ext>
            </a:extLst>
          </p:cNvPr>
          <p:cNvSpPr/>
          <p:nvPr/>
        </p:nvSpPr>
        <p:spPr>
          <a:xfrm>
            <a:off x="649048" y="4267928"/>
            <a:ext cx="2835253" cy="19785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44A62F-26A2-1C4F-A238-A0A71CFBE710}"/>
              </a:ext>
            </a:extLst>
          </p:cNvPr>
          <p:cNvSpPr/>
          <p:nvPr/>
        </p:nvSpPr>
        <p:spPr>
          <a:xfrm>
            <a:off x="649048" y="5569387"/>
            <a:ext cx="2835253" cy="19785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2638FD-3C5F-D549-B851-4F2BDC2D357B}"/>
              </a:ext>
            </a:extLst>
          </p:cNvPr>
          <p:cNvSpPr/>
          <p:nvPr/>
        </p:nvSpPr>
        <p:spPr>
          <a:xfrm>
            <a:off x="5606321" y="4085220"/>
            <a:ext cx="497605" cy="68914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DF85D0-7728-DD4C-9EF8-5490CF7625AA}"/>
              </a:ext>
            </a:extLst>
          </p:cNvPr>
          <p:cNvSpPr/>
          <p:nvPr/>
        </p:nvSpPr>
        <p:spPr>
          <a:xfrm>
            <a:off x="6510584" y="3953401"/>
            <a:ext cx="1266615" cy="68605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999ADE-489C-C44E-B305-38E952069E45}"/>
              </a:ext>
            </a:extLst>
          </p:cNvPr>
          <p:cNvSpPr/>
          <p:nvPr/>
        </p:nvSpPr>
        <p:spPr>
          <a:xfrm>
            <a:off x="7913809" y="3979485"/>
            <a:ext cx="1203168" cy="86983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44D074-08C7-6346-8507-3413DAADDC60}"/>
              </a:ext>
            </a:extLst>
          </p:cNvPr>
          <p:cNvSpPr/>
          <p:nvPr/>
        </p:nvSpPr>
        <p:spPr>
          <a:xfrm>
            <a:off x="7804495" y="2720715"/>
            <a:ext cx="1009721" cy="577558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26394A-E933-E14F-AD63-26B96371B14D}"/>
              </a:ext>
            </a:extLst>
          </p:cNvPr>
          <p:cNvSpPr/>
          <p:nvPr/>
        </p:nvSpPr>
        <p:spPr>
          <a:xfrm>
            <a:off x="6639030" y="2880920"/>
            <a:ext cx="1009721" cy="41735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F5D068-E75E-D747-811A-C47AE1D07FD8}"/>
              </a:ext>
            </a:extLst>
          </p:cNvPr>
          <p:cNvSpPr/>
          <p:nvPr/>
        </p:nvSpPr>
        <p:spPr>
          <a:xfrm>
            <a:off x="6994018" y="3011647"/>
            <a:ext cx="654733" cy="233723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F5C4A1-A32E-1F44-8982-9A4E3AA904B3}"/>
              </a:ext>
            </a:extLst>
          </p:cNvPr>
          <p:cNvSpPr/>
          <p:nvPr/>
        </p:nvSpPr>
        <p:spPr>
          <a:xfrm>
            <a:off x="5589930" y="2550751"/>
            <a:ext cx="752160" cy="627164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037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18" grpId="0" animBg="1"/>
      <p:bldP spid="22" grpId="0" animBg="1"/>
      <p:bldP spid="24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5814" y="587394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42654" y="1607324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39270" y="587394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628740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+mj-lt"/>
              </a:rPr>
              <a:t>Le, et al., </a:t>
            </a:r>
            <a:r>
              <a:rPr lang="en-US" sz="1800" i="1" dirty="0">
                <a:solidFill>
                  <a:prstClr val="white"/>
                </a:solidFill>
                <a:latin typeface="+mj-lt"/>
              </a:rPr>
              <a:t>Building high-level features using large-scale unsupervised learning</a:t>
            </a:r>
            <a:r>
              <a:rPr lang="en-US" sz="1800" dirty="0">
                <a:solidFill>
                  <a:prstClr val="white"/>
                </a:solidFill>
                <a:latin typeface="+mj-lt"/>
              </a:rPr>
              <a:t>. ICML 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764" y="1618475"/>
            <a:ext cx="364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Pre Neural Networks (2012)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3707" y="3960014"/>
            <a:ext cx="2460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prstClr val="white"/>
                </a:solidFill>
                <a:latin typeface="Calibri"/>
              </a:rPr>
              <a:t>GoogLeNet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(2015)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5EA6-B349-2A4D-A1EA-3E5704563990}"/>
              </a:ext>
            </a:extLst>
          </p:cNvPr>
          <p:cNvSpPr txBox="1"/>
          <p:nvPr/>
        </p:nvSpPr>
        <p:spPr>
          <a:xfrm>
            <a:off x="1503707" y="2902451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43.9%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72C1D-621B-114B-94BF-4FA354BDD1ED}"/>
              </a:ext>
            </a:extLst>
          </p:cNvPr>
          <p:cNvSpPr txBox="1"/>
          <p:nvPr/>
        </p:nvSpPr>
        <p:spPr>
          <a:xfrm>
            <a:off x="0" y="60314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+mj-lt"/>
              </a:rPr>
              <a:t>Szegedy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et al, Going Deeper With Convolutions, CVPR 2015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8C4B5-1216-FD42-9B50-07F1201B8830}"/>
              </a:ext>
            </a:extLst>
          </p:cNvPr>
          <p:cNvSpPr txBox="1"/>
          <p:nvPr/>
        </p:nvSpPr>
        <p:spPr>
          <a:xfrm>
            <a:off x="4574063" y="396001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55C0A0-335C-3049-88D4-E399A98A4537}"/>
              </a:ext>
            </a:extLst>
          </p:cNvPr>
          <p:cNvSpPr txBox="1"/>
          <p:nvPr/>
        </p:nvSpPr>
        <p:spPr>
          <a:xfrm>
            <a:off x="4574063" y="2902451"/>
            <a:ext cx="2510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>
                <a:solidFill>
                  <a:srgbClr val="FF0000"/>
                </a:solidFill>
                <a:latin typeface="Calibri"/>
              </a:rPr>
              <a:t>73.1%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CE30B-48BB-1B44-8C10-B630771361DF}"/>
              </a:ext>
            </a:extLst>
          </p:cNvPr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j-lt"/>
              </a:rPr>
              <a:t>http://image-</a:t>
            </a:r>
            <a:r>
              <a:rPr lang="en-US" sz="1800" dirty="0" err="1">
                <a:solidFill>
                  <a:schemeClr val="bg1"/>
                </a:solidFill>
                <a:latin typeface="+mj-lt"/>
              </a:rPr>
              <a:t>net.org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/challenges/LSVRC/2017/results</a:t>
            </a:r>
          </a:p>
        </p:txBody>
      </p:sp>
    </p:spTree>
    <p:extLst>
      <p:ext uri="{BB962C8B-B14F-4D97-AF65-F5344CB8AC3E}">
        <p14:creationId xmlns:p14="http://schemas.microsoft.com/office/powerpoint/2010/main" val="2120064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C81A4-3741-AF4D-8B97-CD21D8E98AEF}"/>
              </a:ext>
            </a:extLst>
          </p:cNvPr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</a:rPr>
              <a:t>1 Trillion Artificial Neurons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9F055-9885-484F-B764-3EC9CBB06869}"/>
              </a:ext>
            </a:extLst>
          </p:cNvPr>
          <p:cNvSpPr txBox="1"/>
          <p:nvPr/>
        </p:nvSpPr>
        <p:spPr bwMode="auto">
          <a:xfrm>
            <a:off x="2460617" y="5864349"/>
            <a:ext cx="476842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(btw, human brains have 1 billion neurons)</a:t>
            </a:r>
          </a:p>
        </p:txBody>
      </p:sp>
    </p:spTree>
    <p:extLst>
      <p:ext uri="{BB962C8B-B14F-4D97-AF65-F5344CB8AC3E}">
        <p14:creationId xmlns:p14="http://schemas.microsoft.com/office/powerpoint/2010/main" val="2947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9396" y="5080064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251" y="1880632"/>
            <a:ext cx="3893197" cy="2981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+mj-lt"/>
              </a:rPr>
              <a:t>Le, et al., </a:t>
            </a:r>
            <a:r>
              <a:rPr lang="en-US" sz="1800" i="1" dirty="0">
                <a:solidFill>
                  <a:prstClr val="white"/>
                </a:solidFill>
                <a:latin typeface="+mj-lt"/>
              </a:rPr>
              <a:t>Building high-level features using large-scale unsupervised learning</a:t>
            </a:r>
            <a:r>
              <a:rPr lang="en-US" sz="1800" dirty="0">
                <a:solidFill>
                  <a:prstClr val="white"/>
                </a:solidFill>
                <a:latin typeface="+mj-lt"/>
              </a:rPr>
              <a:t>. ICML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5" y="1880632"/>
            <a:ext cx="4111044" cy="3088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 Neuron That Fires When It Sees Cats</a:t>
            </a:r>
          </a:p>
        </p:txBody>
      </p:sp>
    </p:spTree>
    <p:extLst>
      <p:ext uri="{BB962C8B-B14F-4D97-AF65-F5344CB8AC3E}">
        <p14:creationId xmlns:p14="http://schemas.microsoft.com/office/powerpoint/2010/main" val="97277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12312113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87" y="634356"/>
            <a:ext cx="5711463" cy="571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5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39"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2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3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4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Neuron 5</a:t>
            </a: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Other Neurons</a:t>
            </a:r>
          </a:p>
        </p:txBody>
      </p:sp>
      <p:pic>
        <p:nvPicPr>
          <p:cNvPr id="171" name="Picture 170" descr="concept11.pn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466" y="2107570"/>
            <a:ext cx="6858000" cy="818425"/>
          </a:xfrm>
          <a:prstGeom prst="rect">
            <a:avLst/>
          </a:prstGeom>
        </p:spPr>
      </p:pic>
      <p:pic>
        <p:nvPicPr>
          <p:cNvPr id="172" name="Picture 171" descr="concept10.pn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583649" y="4121695"/>
            <a:ext cx="6966271" cy="872501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72680B3D-4A21-F640-822F-DE52E1D00C61}"/>
              </a:ext>
            </a:extLst>
          </p:cNvPr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+mj-lt"/>
              </a:rPr>
              <a:t>Le, et al., </a:t>
            </a:r>
            <a:r>
              <a:rPr lang="en-US" sz="1800" i="1" dirty="0">
                <a:solidFill>
                  <a:prstClr val="white"/>
                </a:solidFill>
                <a:latin typeface="+mj-lt"/>
              </a:rPr>
              <a:t>Building high-level features using large-scale unsupervised learning</a:t>
            </a:r>
            <a:r>
              <a:rPr lang="en-US" sz="1800" dirty="0">
                <a:solidFill>
                  <a:prstClr val="white"/>
                </a:solidFill>
                <a:latin typeface="+mj-lt"/>
              </a:rPr>
              <a:t>. ICML 2012</a:t>
            </a:r>
          </a:p>
        </p:txBody>
      </p:sp>
    </p:spTree>
    <p:extLst>
      <p:ext uri="{BB962C8B-B14F-4D97-AF65-F5344CB8AC3E}">
        <p14:creationId xmlns:p14="http://schemas.microsoft.com/office/powerpoint/2010/main" val="7366666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 bwMode="auto">
          <a:xfrm flipV="1">
            <a:off x="1349149" y="1630624"/>
            <a:ext cx="0" cy="3945395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1345980" y="5541278"/>
            <a:ext cx="6317013" cy="1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Arc 1"/>
          <p:cNvSpPr/>
          <p:nvPr/>
        </p:nvSpPr>
        <p:spPr bwMode="auto">
          <a:xfrm>
            <a:off x="1691625" y="5042010"/>
            <a:ext cx="363137" cy="728568"/>
          </a:xfrm>
          <a:prstGeom prst="arc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492659" y="5652804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222330" y="5925325"/>
            <a:ext cx="138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2012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035190" y="3355120"/>
            <a:ext cx="391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Performance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1698171" y="1803787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28774" y="5050793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1B0F0"/>
                </a:solidFill>
                <a:latin typeface="+mj-lt"/>
              </a:rPr>
              <a:t>Machine Learning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4003874" y="5662719"/>
            <a:ext cx="0" cy="198859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003874" y="5925324"/>
            <a:ext cx="1142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Now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45980" y="5683605"/>
            <a:ext cx="138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 rot="21277070">
            <a:off x="1316581" y="4536559"/>
            <a:ext cx="249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Complex Programs</a:t>
            </a:r>
          </a:p>
        </p:txBody>
      </p:sp>
      <p:sp>
        <p:nvSpPr>
          <p:cNvPr id="32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The Future of AI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85BB1E-7FD3-FB4B-BA65-2AFC0F4D6AC9}"/>
              </a:ext>
            </a:extLst>
          </p:cNvPr>
          <p:cNvSpPr/>
          <p:nvPr/>
        </p:nvSpPr>
        <p:spPr bwMode="auto">
          <a:xfrm>
            <a:off x="4003874" y="1770321"/>
            <a:ext cx="2259287" cy="3138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461195" y="2727327"/>
            <a:ext cx="55090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61195" y="2637338"/>
            <a:ext cx="55090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14964" y="2727327"/>
            <a:ext cx="391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Human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14964" y="2255817"/>
            <a:ext cx="3910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+mj-lt"/>
              </a:rPr>
              <a:t>Einstein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D2EDAA3-34F7-844C-AACE-01A17E3F98CF}"/>
              </a:ext>
            </a:extLst>
          </p:cNvPr>
          <p:cNvSpPr/>
          <p:nvPr/>
        </p:nvSpPr>
        <p:spPr bwMode="auto">
          <a:xfrm>
            <a:off x="1691059" y="1809958"/>
            <a:ext cx="3323904" cy="3581673"/>
          </a:xfrm>
          <a:custGeom>
            <a:avLst/>
            <a:gdLst>
              <a:gd name="connsiteX0" fmla="*/ 0 w 3253839"/>
              <a:gd name="connsiteY0" fmla="*/ 2078182 h 2078182"/>
              <a:gd name="connsiteX1" fmla="*/ 843148 w 3253839"/>
              <a:gd name="connsiteY1" fmla="*/ 2030680 h 2078182"/>
              <a:gd name="connsiteX2" fmla="*/ 1626920 w 3253839"/>
              <a:gd name="connsiteY2" fmla="*/ 1864426 h 2078182"/>
              <a:gd name="connsiteX3" fmla="*/ 2315689 w 3253839"/>
              <a:gd name="connsiteY3" fmla="*/ 1496291 h 2078182"/>
              <a:gd name="connsiteX4" fmla="*/ 2873829 w 3253839"/>
              <a:gd name="connsiteY4" fmla="*/ 866899 h 2078182"/>
              <a:gd name="connsiteX5" fmla="*/ 3253839 w 3253839"/>
              <a:gd name="connsiteY5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3839" h="2078182">
                <a:moveTo>
                  <a:pt x="0" y="2078182"/>
                </a:moveTo>
                <a:cubicBezTo>
                  <a:pt x="285997" y="2072244"/>
                  <a:pt x="571995" y="2066306"/>
                  <a:pt x="843148" y="2030680"/>
                </a:cubicBezTo>
                <a:cubicBezTo>
                  <a:pt x="1114301" y="1995054"/>
                  <a:pt x="1381497" y="1953491"/>
                  <a:pt x="1626920" y="1864426"/>
                </a:cubicBezTo>
                <a:cubicBezTo>
                  <a:pt x="1872343" y="1775361"/>
                  <a:pt x="2107871" y="1662545"/>
                  <a:pt x="2315689" y="1496291"/>
                </a:cubicBezTo>
                <a:cubicBezTo>
                  <a:pt x="2523507" y="1330037"/>
                  <a:pt x="2717471" y="1116281"/>
                  <a:pt x="2873829" y="866899"/>
                </a:cubicBezTo>
                <a:cubicBezTo>
                  <a:pt x="3030187" y="617517"/>
                  <a:pt x="3186546" y="146462"/>
                  <a:pt x="3253839" y="0"/>
                </a:cubicBezTo>
              </a:path>
            </a:pathLst>
          </a:cu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1698171" y="4499834"/>
            <a:ext cx="5600584" cy="61883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181360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25" grpId="0" animBg="1"/>
      <p:bldP spid="24" grpId="0"/>
      <p:bldP spid="3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336" y="2733764"/>
            <a:ext cx="7450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What’s the catch?</a:t>
            </a:r>
          </a:p>
        </p:txBody>
      </p:sp>
    </p:spTree>
    <p:extLst>
      <p:ext uri="{BB962C8B-B14F-4D97-AF65-F5344CB8AC3E}">
        <p14:creationId xmlns:p14="http://schemas.microsoft.com/office/powerpoint/2010/main" val="1834843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5E4B0A9-E444-9C4D-87D9-7946D84E04FE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</p:spTree>
    <p:extLst>
      <p:ext uri="{BB962C8B-B14F-4D97-AF65-F5344CB8AC3E}">
        <p14:creationId xmlns:p14="http://schemas.microsoft.com/office/powerpoint/2010/main" val="5967868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786" y="1359352"/>
            <a:ext cx="3347358" cy="251051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5E4B0A9-E444-9C4D-87D9-7946D84E04FE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49375-618F-224A-A51A-9BB9AA73F514}"/>
              </a:ext>
            </a:extLst>
          </p:cNvPr>
          <p:cNvSpPr txBox="1"/>
          <p:nvPr/>
        </p:nvSpPr>
        <p:spPr bwMode="auto">
          <a:xfrm>
            <a:off x="1442943" y="3870576"/>
            <a:ext cx="19310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44834-FC09-A349-9D52-357404A6F3EC}"/>
              </a:ext>
            </a:extLst>
          </p:cNvPr>
          <p:cNvSpPr txBox="1"/>
          <p:nvPr/>
        </p:nvSpPr>
        <p:spPr bwMode="auto">
          <a:xfrm>
            <a:off x="5520817" y="3869871"/>
            <a:ext cx="2851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Train computer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5CCFB-4DD2-3C4F-9DD6-0D063CC13C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9559" y="1359352"/>
            <a:ext cx="3269293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CE5D0-6BB8-2D49-AC56-6D1EBFC4FC46}"/>
              </a:ext>
            </a:extLst>
          </p:cNvPr>
          <p:cNvSpPr txBox="1"/>
          <p:nvPr/>
        </p:nvSpPr>
        <p:spPr bwMode="auto">
          <a:xfrm>
            <a:off x="5530769" y="4865914"/>
            <a:ext cx="27268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Math and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56A8B-DAB6-2148-A238-1DB3A4CC365A}"/>
              </a:ext>
            </a:extLst>
          </p:cNvPr>
          <p:cNvSpPr txBox="1"/>
          <p:nvPr/>
        </p:nvSpPr>
        <p:spPr bwMode="auto">
          <a:xfrm>
            <a:off x="886360" y="4865913"/>
            <a:ext cx="3037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Compiled by humans</a:t>
            </a:r>
          </a:p>
        </p:txBody>
      </p:sp>
    </p:spTree>
    <p:extLst>
      <p:ext uri="{BB962C8B-B14F-4D97-AF65-F5344CB8AC3E}">
        <p14:creationId xmlns:p14="http://schemas.microsoft.com/office/powerpoint/2010/main" val="17427428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323E24-1116-2C4B-B09E-D93BE2383411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45C35-44E7-0340-B459-601648F8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0" y="3132362"/>
            <a:ext cx="4489667" cy="3370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C32DF6-6256-AD4B-A553-2415BD1B135C}"/>
              </a:ext>
            </a:extLst>
          </p:cNvPr>
          <p:cNvSpPr txBox="1"/>
          <p:nvPr/>
        </p:nvSpPr>
        <p:spPr bwMode="auto">
          <a:xfrm>
            <a:off x="5197510" y="4492747"/>
            <a:ext cx="36244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Female speaker error &gt;   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             Male speaker error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05F89-BBDA-264B-B29D-ABC435A5C90F}"/>
              </a:ext>
            </a:extLst>
          </p:cNvPr>
          <p:cNvSpPr txBox="1"/>
          <p:nvPr/>
        </p:nvSpPr>
        <p:spPr bwMode="auto">
          <a:xfrm>
            <a:off x="3226696" y="2574034"/>
            <a:ext cx="19310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6A316-9296-6142-B07B-273F1C1DC63F}"/>
              </a:ext>
            </a:extLst>
          </p:cNvPr>
          <p:cNvSpPr txBox="1"/>
          <p:nvPr/>
        </p:nvSpPr>
        <p:spPr bwMode="auto">
          <a:xfrm>
            <a:off x="2958833" y="1166612"/>
            <a:ext cx="246676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Input: YouTube 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12703-2ED7-A54B-B09C-C1F2229F307A}"/>
              </a:ext>
            </a:extLst>
          </p:cNvPr>
          <p:cNvSpPr txBox="1"/>
          <p:nvPr/>
        </p:nvSpPr>
        <p:spPr bwMode="auto">
          <a:xfrm>
            <a:off x="3169134" y="2121667"/>
            <a:ext cx="202837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Output: Captions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E284228-1FE0-B34D-B998-73069689E696}"/>
              </a:ext>
            </a:extLst>
          </p:cNvPr>
          <p:cNvSpPr/>
          <p:nvPr/>
        </p:nvSpPr>
        <p:spPr>
          <a:xfrm>
            <a:off x="3854925" y="1617217"/>
            <a:ext cx="620486" cy="48534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F4CDE5-319E-D24F-9793-7E949FDFAF98}"/>
              </a:ext>
            </a:extLst>
          </p:cNvPr>
          <p:cNvSpPr/>
          <p:nvPr/>
        </p:nvSpPr>
        <p:spPr>
          <a:xfrm>
            <a:off x="2750670" y="1166611"/>
            <a:ext cx="2851935" cy="1372315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C0FFC-E89D-884A-9E1A-6145620FF0BD}"/>
              </a:ext>
            </a:extLst>
          </p:cNvPr>
          <p:cNvSpPr txBox="1"/>
          <p:nvPr/>
        </p:nvSpPr>
        <p:spPr bwMode="auto">
          <a:xfrm>
            <a:off x="5870762" y="2574034"/>
            <a:ext cx="2851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Train computer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17D82C-836A-2340-B854-80313C486B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95" y="1214285"/>
            <a:ext cx="1861391" cy="1258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FBA315-CC05-3346-867B-CF350682FB6C}"/>
              </a:ext>
            </a:extLst>
          </p:cNvPr>
          <p:cNvSpPr txBox="1"/>
          <p:nvPr/>
        </p:nvSpPr>
        <p:spPr bwMode="auto">
          <a:xfrm>
            <a:off x="261257" y="1116913"/>
            <a:ext cx="219485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Automatic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YouTube captioning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59814-6223-5E4F-9555-D29F29E0A8C2}"/>
              </a:ext>
            </a:extLst>
          </p:cNvPr>
          <p:cNvSpPr txBox="1"/>
          <p:nvPr/>
        </p:nvSpPr>
        <p:spPr bwMode="auto">
          <a:xfrm>
            <a:off x="0" y="6466114"/>
            <a:ext cx="91439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Tatman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Gender and Dialect Bias in YouTube’s Automatic  Captions,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EthNLP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2017.</a:t>
            </a:r>
          </a:p>
        </p:txBody>
      </p:sp>
    </p:spTree>
    <p:extLst>
      <p:ext uri="{BB962C8B-B14F-4D97-AF65-F5344CB8AC3E}">
        <p14:creationId xmlns:p14="http://schemas.microsoft.com/office/powerpoint/2010/main" val="25054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323E24-1116-2C4B-B09E-D93BE2383411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(1) Machine Learning Needs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728E4-720F-9843-A80F-98C0E4A2D870}"/>
              </a:ext>
            </a:extLst>
          </p:cNvPr>
          <p:cNvSpPr txBox="1"/>
          <p:nvPr/>
        </p:nvSpPr>
        <p:spPr bwMode="auto">
          <a:xfrm>
            <a:off x="3226696" y="2574034"/>
            <a:ext cx="19310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 Get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E07DE-FED6-9F46-9450-19E1DFB930C0}"/>
              </a:ext>
            </a:extLst>
          </p:cNvPr>
          <p:cNvSpPr txBox="1"/>
          <p:nvPr/>
        </p:nvSpPr>
        <p:spPr bwMode="auto">
          <a:xfrm>
            <a:off x="3574284" y="1142169"/>
            <a:ext cx="121340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E8E48-FFD1-AC4A-949C-8DAD16D79552}"/>
              </a:ext>
            </a:extLst>
          </p:cNvPr>
          <p:cNvSpPr txBox="1"/>
          <p:nvPr/>
        </p:nvSpPr>
        <p:spPr bwMode="auto">
          <a:xfrm>
            <a:off x="3708454" y="2067103"/>
            <a:ext cx="94506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b="1" i="1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B8757-C14E-DF4C-A272-38BB208E6348}"/>
              </a:ext>
            </a:extLst>
          </p:cNvPr>
          <p:cNvSpPr/>
          <p:nvPr/>
        </p:nvSpPr>
        <p:spPr>
          <a:xfrm>
            <a:off x="2750670" y="1166611"/>
            <a:ext cx="2851935" cy="1372315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15ECAE-D24E-4B4C-A9AB-FC4431EAC50C}"/>
              </a:ext>
            </a:extLst>
          </p:cNvPr>
          <p:cNvSpPr txBox="1"/>
          <p:nvPr/>
        </p:nvSpPr>
        <p:spPr bwMode="auto">
          <a:xfrm>
            <a:off x="5870762" y="2574034"/>
            <a:ext cx="2851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 Train computer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E53B3A-9A74-2C40-AE83-9CADAB7DD2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95" y="1214285"/>
            <a:ext cx="1861391" cy="12581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1DDEF7-F6A5-B04F-93D9-D4A18E06E428}"/>
              </a:ext>
            </a:extLst>
          </p:cNvPr>
          <p:cNvSpPr txBox="1"/>
          <p:nvPr/>
        </p:nvSpPr>
        <p:spPr bwMode="auto">
          <a:xfrm>
            <a:off x="261257" y="1116913"/>
            <a:ext cx="219485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Machine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Translation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9B327B-59A6-2F48-9E04-906D8A6C4470}"/>
              </a:ext>
            </a:extLst>
          </p:cNvPr>
          <p:cNvSpPr/>
          <p:nvPr/>
        </p:nvSpPr>
        <p:spPr>
          <a:xfrm>
            <a:off x="175043" y="6452106"/>
            <a:ext cx="723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Conference in Machine Translation (WMT), since 2013 http://www.statmt.org/wmt19/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69DB5-93C1-D341-B060-66CA9CA5DC1E}"/>
              </a:ext>
            </a:extLst>
          </p:cNvPr>
          <p:cNvSpPr txBox="1"/>
          <p:nvPr/>
        </p:nvSpPr>
        <p:spPr bwMode="auto">
          <a:xfrm>
            <a:off x="1530897" y="5675391"/>
            <a:ext cx="5959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Because the engineers all speak English!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5C08A94-2CC2-2F43-AE5C-42D9B0C51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58140"/>
              </p:ext>
            </p:extLst>
          </p:nvPr>
        </p:nvGraphicFramePr>
        <p:xfrm>
          <a:off x="686115" y="3516951"/>
          <a:ext cx="3702839" cy="1949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276">
                  <a:extLst>
                    <a:ext uri="{9D8B030D-6E8A-4147-A177-3AD203B41FA5}">
                      <a16:colId xmlns:a16="http://schemas.microsoft.com/office/drawing/2014/main" val="718215916"/>
                    </a:ext>
                  </a:extLst>
                </a:gridCol>
                <a:gridCol w="1380563">
                  <a:extLst>
                    <a:ext uri="{9D8B030D-6E8A-4147-A177-3AD203B41FA5}">
                      <a16:colId xmlns:a16="http://schemas.microsoft.com/office/drawing/2014/main" val="2306492167"/>
                    </a:ext>
                  </a:extLst>
                </a:gridCol>
              </a:tblGrid>
              <a:tr h="25231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  <a:latin typeface="+mj-lt"/>
                        </a:rPr>
                        <a:t>Language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# challenges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/>
                </a:tc>
                <a:extLst>
                  <a:ext uri="{0D108BD9-81ED-4DB2-BD59-A6C34878D82A}">
                    <a16:rowId xmlns:a16="http://schemas.microsoft.com/office/drawing/2014/main" val="3312034896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German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3203659265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Czech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j-lt"/>
                        </a:rPr>
                        <a:t>6.5</a:t>
                      </a:r>
                      <a:endParaRPr lang="en-US" sz="1800" b="0" i="0" u="none" strike="noStrike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2905814939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Russian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j-lt"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2391963860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Finnish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j-lt"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3469618715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  <a:latin typeface="+mj-lt"/>
                        </a:rPr>
                        <a:t>French,Turkish,Chinese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2321006419"/>
                  </a:ext>
                </a:extLst>
              </a:tr>
              <a:tr h="2794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j-lt"/>
                        </a:rPr>
                        <a:t>German-Czech</a:t>
                      </a:r>
                      <a:endParaRPr lang="en-US" sz="1800" b="0" i="0" u="none" strike="noStrike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404040"/>
                        </a:solidFill>
                        <a:effectLst/>
                        <a:latin typeface="+mj-lt"/>
                      </a:endParaRPr>
                    </a:p>
                  </a:txBody>
                  <a:tcPr marL="8467" marR="8467" marT="8467" marB="0" anchor="ctr"/>
                </a:tc>
                <a:extLst>
                  <a:ext uri="{0D108BD9-81ED-4DB2-BD59-A6C34878D82A}">
                    <a16:rowId xmlns:a16="http://schemas.microsoft.com/office/drawing/2014/main" val="2354019556"/>
                  </a:ext>
                </a:extLst>
              </a:tr>
            </a:tbl>
          </a:graphicData>
        </a:graphic>
      </p:graphicFrame>
      <p:sp>
        <p:nvSpPr>
          <p:cNvPr id="25" name="Up-Down Arrow 24">
            <a:extLst>
              <a:ext uri="{FF2B5EF4-FFF2-40B4-BE49-F238E27FC236}">
                <a16:creationId xmlns:a16="http://schemas.microsoft.com/office/drawing/2014/main" id="{8F5931D2-A408-3644-8FEA-0D93F999395D}"/>
              </a:ext>
            </a:extLst>
          </p:cNvPr>
          <p:cNvSpPr/>
          <p:nvPr/>
        </p:nvSpPr>
        <p:spPr>
          <a:xfrm>
            <a:off x="3994992" y="1557667"/>
            <a:ext cx="394447" cy="596024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126BDB-3AB3-4545-B4CF-1A68BDA8603D}"/>
              </a:ext>
            </a:extLst>
          </p:cNvPr>
          <p:cNvSpPr txBox="1"/>
          <p:nvPr/>
        </p:nvSpPr>
        <p:spPr bwMode="auto">
          <a:xfrm>
            <a:off x="4510591" y="3931866"/>
            <a:ext cx="4195508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One-time appearances: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Hindi, Spanish, Lithuanian,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Romanian, Latvian, Estonian, Gujarati</a:t>
            </a:r>
          </a:p>
        </p:txBody>
      </p:sp>
    </p:spTree>
    <p:extLst>
      <p:ext uri="{BB962C8B-B14F-4D97-AF65-F5344CB8AC3E}">
        <p14:creationId xmlns:p14="http://schemas.microsoft.com/office/powerpoint/2010/main" val="158654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5BE80-8721-E44F-AC1C-BD37634387F0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(2) How can we explain decisions?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234D5-04E6-1842-8F01-FCF0DC76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91" y="941976"/>
            <a:ext cx="5162324" cy="5210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5B1FA-AD19-0D4D-90FD-0F729BFC67BA}"/>
              </a:ext>
            </a:extLst>
          </p:cNvPr>
          <p:cNvSpPr txBox="1"/>
          <p:nvPr/>
        </p:nvSpPr>
        <p:spPr bwMode="auto">
          <a:xfrm>
            <a:off x="0" y="6466114"/>
            <a:ext cx="91439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Zintgraf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et al.,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Visualizing Deep Neural Network Decisions: Prediction Difference Analysis,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ICLR 2017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F0EF85-4DC5-F84A-9A4B-FC639C09B1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208" y="3069772"/>
            <a:ext cx="2139001" cy="14458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302DAC-F2DC-B14D-A4E7-683E0E6F74C7}"/>
              </a:ext>
            </a:extLst>
          </p:cNvPr>
          <p:cNvSpPr/>
          <p:nvPr/>
        </p:nvSpPr>
        <p:spPr>
          <a:xfrm>
            <a:off x="6482443" y="2955472"/>
            <a:ext cx="587829" cy="1698171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A4F31-B917-914E-BAD1-2156664B05BF}"/>
              </a:ext>
            </a:extLst>
          </p:cNvPr>
          <p:cNvSpPr txBox="1"/>
          <p:nvPr/>
        </p:nvSpPr>
        <p:spPr bwMode="auto">
          <a:xfrm>
            <a:off x="6308208" y="4873163"/>
            <a:ext cx="24211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Visualize sliders</a:t>
            </a:r>
          </a:p>
        </p:txBody>
      </p:sp>
    </p:spTree>
    <p:extLst>
      <p:ext uri="{BB962C8B-B14F-4D97-AF65-F5344CB8AC3E}">
        <p14:creationId xmlns:p14="http://schemas.microsoft.com/office/powerpoint/2010/main" val="29877199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64646-DCC9-1B4B-B605-09F1F9B00A7B}"/>
              </a:ext>
            </a:extLst>
          </p:cNvPr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b="1" dirty="0">
                <a:latin typeface="Century Gothic" panose="020B0502020202020204" pitchFamily="34" charset="0"/>
                <a:cs typeface="Calibri"/>
              </a:rPr>
              <a:t>(2) How can we explain decisions?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F4639-6488-604B-A9BE-7590771E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05" y="1399984"/>
            <a:ext cx="3664481" cy="3664481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2CE05D1-E8E6-BB42-A046-2DFFA06D72DD}"/>
              </a:ext>
            </a:extLst>
          </p:cNvPr>
          <p:cNvSpPr/>
          <p:nvPr/>
        </p:nvSpPr>
        <p:spPr>
          <a:xfrm>
            <a:off x="3502830" y="3046416"/>
            <a:ext cx="1303737" cy="1001344"/>
          </a:xfrm>
          <a:custGeom>
            <a:avLst/>
            <a:gdLst>
              <a:gd name="connsiteX0" fmla="*/ 145048 w 2353859"/>
              <a:gd name="connsiteY0" fmla="*/ 605641 h 1750993"/>
              <a:gd name="connsiteX1" fmla="*/ 192550 w 2353859"/>
              <a:gd name="connsiteY1" fmla="*/ 593766 h 1750993"/>
              <a:gd name="connsiteX2" fmla="*/ 240051 w 2353859"/>
              <a:gd name="connsiteY2" fmla="*/ 558140 h 1750993"/>
              <a:gd name="connsiteX3" fmla="*/ 311303 w 2353859"/>
              <a:gd name="connsiteY3" fmla="*/ 498764 h 1750993"/>
              <a:gd name="connsiteX4" fmla="*/ 370679 w 2353859"/>
              <a:gd name="connsiteY4" fmla="*/ 451262 h 1750993"/>
              <a:gd name="connsiteX5" fmla="*/ 394430 w 2353859"/>
              <a:gd name="connsiteY5" fmla="*/ 415636 h 1750993"/>
              <a:gd name="connsiteX6" fmla="*/ 430056 w 2353859"/>
              <a:gd name="connsiteY6" fmla="*/ 380010 h 1750993"/>
              <a:gd name="connsiteX7" fmla="*/ 418181 w 2353859"/>
              <a:gd name="connsiteY7" fmla="*/ 415636 h 1750993"/>
              <a:gd name="connsiteX8" fmla="*/ 346929 w 2353859"/>
              <a:gd name="connsiteY8" fmla="*/ 510639 h 1750993"/>
              <a:gd name="connsiteX9" fmla="*/ 287552 w 2353859"/>
              <a:gd name="connsiteY9" fmla="*/ 641267 h 1750993"/>
              <a:gd name="connsiteX10" fmla="*/ 240051 w 2353859"/>
              <a:gd name="connsiteY10" fmla="*/ 712519 h 1750993"/>
              <a:gd name="connsiteX11" fmla="*/ 216300 w 2353859"/>
              <a:gd name="connsiteY11" fmla="*/ 760021 h 1750993"/>
              <a:gd name="connsiteX12" fmla="*/ 168799 w 2353859"/>
              <a:gd name="connsiteY12" fmla="*/ 819397 h 1750993"/>
              <a:gd name="connsiteX13" fmla="*/ 97547 w 2353859"/>
              <a:gd name="connsiteY13" fmla="*/ 938151 h 1750993"/>
              <a:gd name="connsiteX14" fmla="*/ 61921 w 2353859"/>
              <a:gd name="connsiteY14" fmla="*/ 1009403 h 1750993"/>
              <a:gd name="connsiteX15" fmla="*/ 14420 w 2353859"/>
              <a:gd name="connsiteY15" fmla="*/ 1056904 h 1750993"/>
              <a:gd name="connsiteX16" fmla="*/ 2544 w 2353859"/>
              <a:gd name="connsiteY16" fmla="*/ 1092530 h 1750993"/>
              <a:gd name="connsiteX17" fmla="*/ 85672 w 2353859"/>
              <a:gd name="connsiteY17" fmla="*/ 961901 h 1750993"/>
              <a:gd name="connsiteX18" fmla="*/ 145048 w 2353859"/>
              <a:gd name="connsiteY18" fmla="*/ 902525 h 1750993"/>
              <a:gd name="connsiteX19" fmla="*/ 251926 w 2353859"/>
              <a:gd name="connsiteY19" fmla="*/ 748145 h 1750993"/>
              <a:gd name="connsiteX20" fmla="*/ 323178 w 2353859"/>
              <a:gd name="connsiteY20" fmla="*/ 665018 h 1750993"/>
              <a:gd name="connsiteX21" fmla="*/ 394430 w 2353859"/>
              <a:gd name="connsiteY21" fmla="*/ 558140 h 1750993"/>
              <a:gd name="connsiteX22" fmla="*/ 418181 w 2353859"/>
              <a:gd name="connsiteY22" fmla="*/ 522514 h 1750993"/>
              <a:gd name="connsiteX23" fmla="*/ 465682 w 2353859"/>
              <a:gd name="connsiteY23" fmla="*/ 451262 h 1750993"/>
              <a:gd name="connsiteX24" fmla="*/ 525059 w 2353859"/>
              <a:gd name="connsiteY24" fmla="*/ 380010 h 1750993"/>
              <a:gd name="connsiteX25" fmla="*/ 513183 w 2353859"/>
              <a:gd name="connsiteY25" fmla="*/ 475013 h 1750993"/>
              <a:gd name="connsiteX26" fmla="*/ 489433 w 2353859"/>
              <a:gd name="connsiteY26" fmla="*/ 522514 h 1750993"/>
              <a:gd name="connsiteX27" fmla="*/ 465682 w 2353859"/>
              <a:gd name="connsiteY27" fmla="*/ 593766 h 1750993"/>
              <a:gd name="connsiteX28" fmla="*/ 382555 w 2353859"/>
              <a:gd name="connsiteY28" fmla="*/ 748145 h 1750993"/>
              <a:gd name="connsiteX29" fmla="*/ 335053 w 2353859"/>
              <a:gd name="connsiteY29" fmla="*/ 843148 h 1750993"/>
              <a:gd name="connsiteX30" fmla="*/ 311303 w 2353859"/>
              <a:gd name="connsiteY30" fmla="*/ 878774 h 1750993"/>
              <a:gd name="connsiteX31" fmla="*/ 275677 w 2353859"/>
              <a:gd name="connsiteY31" fmla="*/ 950026 h 1750993"/>
              <a:gd name="connsiteX32" fmla="*/ 251926 w 2353859"/>
              <a:gd name="connsiteY32" fmla="*/ 985652 h 1750993"/>
              <a:gd name="connsiteX33" fmla="*/ 228175 w 2353859"/>
              <a:gd name="connsiteY33" fmla="*/ 1033153 h 1750993"/>
              <a:gd name="connsiteX34" fmla="*/ 204425 w 2353859"/>
              <a:gd name="connsiteY34" fmla="*/ 1068779 h 1750993"/>
              <a:gd name="connsiteX35" fmla="*/ 216300 w 2353859"/>
              <a:gd name="connsiteY35" fmla="*/ 1056904 h 1750993"/>
              <a:gd name="connsiteX36" fmla="*/ 263801 w 2353859"/>
              <a:gd name="connsiteY36" fmla="*/ 997527 h 1750993"/>
              <a:gd name="connsiteX37" fmla="*/ 299427 w 2353859"/>
              <a:gd name="connsiteY37" fmla="*/ 938151 h 1750993"/>
              <a:gd name="connsiteX38" fmla="*/ 430056 w 2353859"/>
              <a:gd name="connsiteY38" fmla="*/ 783771 h 1750993"/>
              <a:gd name="connsiteX39" fmla="*/ 501308 w 2353859"/>
              <a:gd name="connsiteY39" fmla="*/ 676893 h 1750993"/>
              <a:gd name="connsiteX40" fmla="*/ 584435 w 2353859"/>
              <a:gd name="connsiteY40" fmla="*/ 570016 h 1750993"/>
              <a:gd name="connsiteX41" fmla="*/ 596311 w 2353859"/>
              <a:gd name="connsiteY41" fmla="*/ 534390 h 1750993"/>
              <a:gd name="connsiteX42" fmla="*/ 631937 w 2353859"/>
              <a:gd name="connsiteY42" fmla="*/ 486888 h 1750993"/>
              <a:gd name="connsiteX43" fmla="*/ 560685 w 2353859"/>
              <a:gd name="connsiteY43" fmla="*/ 617517 h 1750993"/>
              <a:gd name="connsiteX44" fmla="*/ 536934 w 2353859"/>
              <a:gd name="connsiteY44" fmla="*/ 688769 h 1750993"/>
              <a:gd name="connsiteX45" fmla="*/ 441931 w 2353859"/>
              <a:gd name="connsiteY45" fmla="*/ 831273 h 1750993"/>
              <a:gd name="connsiteX46" fmla="*/ 406305 w 2353859"/>
              <a:gd name="connsiteY46" fmla="*/ 914400 h 1750993"/>
              <a:gd name="connsiteX47" fmla="*/ 358804 w 2353859"/>
              <a:gd name="connsiteY47" fmla="*/ 985652 h 1750993"/>
              <a:gd name="connsiteX48" fmla="*/ 335053 w 2353859"/>
              <a:gd name="connsiteY48" fmla="*/ 1033153 h 1750993"/>
              <a:gd name="connsiteX49" fmla="*/ 287552 w 2353859"/>
              <a:gd name="connsiteY49" fmla="*/ 1104405 h 1750993"/>
              <a:gd name="connsiteX50" fmla="*/ 251926 w 2353859"/>
              <a:gd name="connsiteY50" fmla="*/ 1175657 h 1750993"/>
              <a:gd name="connsiteX51" fmla="*/ 204425 w 2353859"/>
              <a:gd name="connsiteY51" fmla="*/ 1246909 h 1750993"/>
              <a:gd name="connsiteX52" fmla="*/ 311303 w 2353859"/>
              <a:gd name="connsiteY52" fmla="*/ 1009403 h 1750993"/>
              <a:gd name="connsiteX53" fmla="*/ 441931 w 2353859"/>
              <a:gd name="connsiteY53" fmla="*/ 819397 h 1750993"/>
              <a:gd name="connsiteX54" fmla="*/ 536934 w 2353859"/>
              <a:gd name="connsiteY54" fmla="*/ 688769 h 1750993"/>
              <a:gd name="connsiteX55" fmla="*/ 584435 w 2353859"/>
              <a:gd name="connsiteY55" fmla="*/ 605641 h 1750993"/>
              <a:gd name="connsiteX56" fmla="*/ 631937 w 2353859"/>
              <a:gd name="connsiteY56" fmla="*/ 558140 h 1750993"/>
              <a:gd name="connsiteX57" fmla="*/ 679438 w 2353859"/>
              <a:gd name="connsiteY57" fmla="*/ 486888 h 1750993"/>
              <a:gd name="connsiteX58" fmla="*/ 750690 w 2353859"/>
              <a:gd name="connsiteY58" fmla="*/ 391886 h 1750993"/>
              <a:gd name="connsiteX59" fmla="*/ 774440 w 2353859"/>
              <a:gd name="connsiteY59" fmla="*/ 356260 h 1750993"/>
              <a:gd name="connsiteX60" fmla="*/ 762565 w 2353859"/>
              <a:gd name="connsiteY60" fmla="*/ 391886 h 1750993"/>
              <a:gd name="connsiteX61" fmla="*/ 679438 w 2353859"/>
              <a:gd name="connsiteY61" fmla="*/ 522514 h 1750993"/>
              <a:gd name="connsiteX62" fmla="*/ 620061 w 2353859"/>
              <a:gd name="connsiteY62" fmla="*/ 605641 h 1750993"/>
              <a:gd name="connsiteX63" fmla="*/ 560685 w 2353859"/>
              <a:gd name="connsiteY63" fmla="*/ 700644 h 1750993"/>
              <a:gd name="connsiteX64" fmla="*/ 536934 w 2353859"/>
              <a:gd name="connsiteY64" fmla="*/ 748145 h 1750993"/>
              <a:gd name="connsiteX65" fmla="*/ 441931 w 2353859"/>
              <a:gd name="connsiteY65" fmla="*/ 902525 h 1750993"/>
              <a:gd name="connsiteX66" fmla="*/ 430056 w 2353859"/>
              <a:gd name="connsiteY66" fmla="*/ 938151 h 1750993"/>
              <a:gd name="connsiteX67" fmla="*/ 358804 w 2353859"/>
              <a:gd name="connsiteY67" fmla="*/ 1068779 h 1750993"/>
              <a:gd name="connsiteX68" fmla="*/ 346929 w 2353859"/>
              <a:gd name="connsiteY68" fmla="*/ 1104405 h 1750993"/>
              <a:gd name="connsiteX69" fmla="*/ 323178 w 2353859"/>
              <a:gd name="connsiteY69" fmla="*/ 1140031 h 1750993"/>
              <a:gd name="connsiteX70" fmla="*/ 418181 w 2353859"/>
              <a:gd name="connsiteY70" fmla="*/ 1009403 h 1750993"/>
              <a:gd name="connsiteX71" fmla="*/ 536934 w 2353859"/>
              <a:gd name="connsiteY71" fmla="*/ 878774 h 1750993"/>
              <a:gd name="connsiteX72" fmla="*/ 643812 w 2353859"/>
              <a:gd name="connsiteY72" fmla="*/ 736270 h 1750993"/>
              <a:gd name="connsiteX73" fmla="*/ 703188 w 2353859"/>
              <a:gd name="connsiteY73" fmla="*/ 676893 h 1750993"/>
              <a:gd name="connsiteX74" fmla="*/ 845692 w 2353859"/>
              <a:gd name="connsiteY74" fmla="*/ 475013 h 1750993"/>
              <a:gd name="connsiteX75" fmla="*/ 881318 w 2353859"/>
              <a:gd name="connsiteY75" fmla="*/ 427512 h 1750993"/>
              <a:gd name="connsiteX76" fmla="*/ 703188 w 2353859"/>
              <a:gd name="connsiteY76" fmla="*/ 724395 h 1750993"/>
              <a:gd name="connsiteX77" fmla="*/ 608186 w 2353859"/>
              <a:gd name="connsiteY77" fmla="*/ 866899 h 1750993"/>
              <a:gd name="connsiteX78" fmla="*/ 477557 w 2353859"/>
              <a:gd name="connsiteY78" fmla="*/ 1068779 h 1750993"/>
              <a:gd name="connsiteX79" fmla="*/ 406305 w 2353859"/>
              <a:gd name="connsiteY79" fmla="*/ 1187532 h 1750993"/>
              <a:gd name="connsiteX80" fmla="*/ 335053 w 2353859"/>
              <a:gd name="connsiteY80" fmla="*/ 1294410 h 1750993"/>
              <a:gd name="connsiteX81" fmla="*/ 251926 w 2353859"/>
              <a:gd name="connsiteY81" fmla="*/ 1413164 h 1750993"/>
              <a:gd name="connsiteX82" fmla="*/ 216300 w 2353859"/>
              <a:gd name="connsiteY82" fmla="*/ 1496291 h 1750993"/>
              <a:gd name="connsiteX83" fmla="*/ 180674 w 2353859"/>
              <a:gd name="connsiteY83" fmla="*/ 1543792 h 1750993"/>
              <a:gd name="connsiteX84" fmla="*/ 204425 w 2353859"/>
              <a:gd name="connsiteY84" fmla="*/ 1472540 h 1750993"/>
              <a:gd name="connsiteX85" fmla="*/ 335053 w 2353859"/>
              <a:gd name="connsiteY85" fmla="*/ 1223158 h 1750993"/>
              <a:gd name="connsiteX86" fmla="*/ 608186 w 2353859"/>
              <a:gd name="connsiteY86" fmla="*/ 807522 h 1750993"/>
              <a:gd name="connsiteX87" fmla="*/ 833817 w 2353859"/>
              <a:gd name="connsiteY87" fmla="*/ 486888 h 1750993"/>
              <a:gd name="connsiteX88" fmla="*/ 905069 w 2353859"/>
              <a:gd name="connsiteY88" fmla="*/ 368135 h 1750993"/>
              <a:gd name="connsiteX89" fmla="*/ 988196 w 2353859"/>
              <a:gd name="connsiteY89" fmla="*/ 273132 h 1750993"/>
              <a:gd name="connsiteX90" fmla="*/ 1035698 w 2353859"/>
              <a:gd name="connsiteY90" fmla="*/ 201880 h 1750993"/>
              <a:gd name="connsiteX91" fmla="*/ 1083199 w 2353859"/>
              <a:gd name="connsiteY91" fmla="*/ 142504 h 1750993"/>
              <a:gd name="connsiteX92" fmla="*/ 1142575 w 2353859"/>
              <a:gd name="connsiteY92" fmla="*/ 71252 h 1750993"/>
              <a:gd name="connsiteX93" fmla="*/ 1213827 w 2353859"/>
              <a:gd name="connsiteY93" fmla="*/ 23751 h 1750993"/>
              <a:gd name="connsiteX94" fmla="*/ 1142575 w 2353859"/>
              <a:gd name="connsiteY94" fmla="*/ 154379 h 1750993"/>
              <a:gd name="connsiteX95" fmla="*/ 1071324 w 2353859"/>
              <a:gd name="connsiteY95" fmla="*/ 308758 h 1750993"/>
              <a:gd name="connsiteX96" fmla="*/ 1023822 w 2353859"/>
              <a:gd name="connsiteY96" fmla="*/ 391886 h 1750993"/>
              <a:gd name="connsiteX97" fmla="*/ 928820 w 2353859"/>
              <a:gd name="connsiteY97" fmla="*/ 605641 h 1750993"/>
              <a:gd name="connsiteX98" fmla="*/ 893194 w 2353859"/>
              <a:gd name="connsiteY98" fmla="*/ 700644 h 1750993"/>
              <a:gd name="connsiteX99" fmla="*/ 833817 w 2353859"/>
              <a:gd name="connsiteY99" fmla="*/ 819397 h 1750993"/>
              <a:gd name="connsiteX100" fmla="*/ 762565 w 2353859"/>
              <a:gd name="connsiteY100" fmla="*/ 950026 h 1750993"/>
              <a:gd name="connsiteX101" fmla="*/ 750690 w 2353859"/>
              <a:gd name="connsiteY101" fmla="*/ 985652 h 1750993"/>
              <a:gd name="connsiteX102" fmla="*/ 774440 w 2353859"/>
              <a:gd name="connsiteY102" fmla="*/ 950026 h 1750993"/>
              <a:gd name="connsiteX103" fmla="*/ 833817 w 2353859"/>
              <a:gd name="connsiteY103" fmla="*/ 866899 h 1750993"/>
              <a:gd name="connsiteX104" fmla="*/ 940695 w 2353859"/>
              <a:gd name="connsiteY104" fmla="*/ 712519 h 1750993"/>
              <a:gd name="connsiteX105" fmla="*/ 1071324 w 2353859"/>
              <a:gd name="connsiteY105" fmla="*/ 534390 h 1750993"/>
              <a:gd name="connsiteX106" fmla="*/ 1178201 w 2353859"/>
              <a:gd name="connsiteY106" fmla="*/ 356260 h 1750993"/>
              <a:gd name="connsiteX107" fmla="*/ 1213827 w 2353859"/>
              <a:gd name="connsiteY107" fmla="*/ 308758 h 1750993"/>
              <a:gd name="connsiteX108" fmla="*/ 1261329 w 2353859"/>
              <a:gd name="connsiteY108" fmla="*/ 213756 h 1750993"/>
              <a:gd name="connsiteX109" fmla="*/ 1059448 w 2353859"/>
              <a:gd name="connsiteY109" fmla="*/ 427512 h 1750993"/>
              <a:gd name="connsiteX110" fmla="*/ 893194 w 2353859"/>
              <a:gd name="connsiteY110" fmla="*/ 629392 h 1750993"/>
              <a:gd name="connsiteX111" fmla="*/ 810066 w 2353859"/>
              <a:gd name="connsiteY111" fmla="*/ 736270 h 1750993"/>
              <a:gd name="connsiteX112" fmla="*/ 762565 w 2353859"/>
              <a:gd name="connsiteY112" fmla="*/ 783771 h 1750993"/>
              <a:gd name="connsiteX113" fmla="*/ 703188 w 2353859"/>
              <a:gd name="connsiteY113" fmla="*/ 878774 h 1750993"/>
              <a:gd name="connsiteX114" fmla="*/ 643812 w 2353859"/>
              <a:gd name="connsiteY114" fmla="*/ 950026 h 1750993"/>
              <a:gd name="connsiteX115" fmla="*/ 608186 w 2353859"/>
              <a:gd name="connsiteY115" fmla="*/ 1009403 h 1750993"/>
              <a:gd name="connsiteX116" fmla="*/ 560685 w 2353859"/>
              <a:gd name="connsiteY116" fmla="*/ 1068779 h 1750993"/>
              <a:gd name="connsiteX117" fmla="*/ 465682 w 2353859"/>
              <a:gd name="connsiteY117" fmla="*/ 1223158 h 1750993"/>
              <a:gd name="connsiteX118" fmla="*/ 525059 w 2353859"/>
              <a:gd name="connsiteY118" fmla="*/ 1140031 h 1750993"/>
              <a:gd name="connsiteX119" fmla="*/ 608186 w 2353859"/>
              <a:gd name="connsiteY119" fmla="*/ 1045028 h 1750993"/>
              <a:gd name="connsiteX120" fmla="*/ 798191 w 2353859"/>
              <a:gd name="connsiteY120" fmla="*/ 760021 h 1750993"/>
              <a:gd name="connsiteX121" fmla="*/ 1095074 w 2353859"/>
              <a:gd name="connsiteY121" fmla="*/ 368135 h 1750993"/>
              <a:gd name="connsiteX122" fmla="*/ 1190077 w 2353859"/>
              <a:gd name="connsiteY122" fmla="*/ 225631 h 1750993"/>
              <a:gd name="connsiteX123" fmla="*/ 1213827 w 2353859"/>
              <a:gd name="connsiteY123" fmla="*/ 178130 h 1750993"/>
              <a:gd name="connsiteX124" fmla="*/ 1249453 w 2353859"/>
              <a:gd name="connsiteY124" fmla="*/ 142504 h 1750993"/>
              <a:gd name="connsiteX125" fmla="*/ 1285079 w 2353859"/>
              <a:gd name="connsiteY125" fmla="*/ 83127 h 1750993"/>
              <a:gd name="connsiteX126" fmla="*/ 1320705 w 2353859"/>
              <a:gd name="connsiteY126" fmla="*/ 35626 h 1750993"/>
              <a:gd name="connsiteX127" fmla="*/ 1344456 w 2353859"/>
              <a:gd name="connsiteY127" fmla="*/ 0 h 1750993"/>
              <a:gd name="connsiteX128" fmla="*/ 1273204 w 2353859"/>
              <a:gd name="connsiteY128" fmla="*/ 154379 h 1750993"/>
              <a:gd name="connsiteX129" fmla="*/ 1225703 w 2353859"/>
              <a:gd name="connsiteY129" fmla="*/ 249382 h 1750993"/>
              <a:gd name="connsiteX130" fmla="*/ 1095074 w 2353859"/>
              <a:gd name="connsiteY130" fmla="*/ 439387 h 1750993"/>
              <a:gd name="connsiteX131" fmla="*/ 928820 w 2353859"/>
              <a:gd name="connsiteY131" fmla="*/ 665018 h 1750993"/>
              <a:gd name="connsiteX132" fmla="*/ 881318 w 2353859"/>
              <a:gd name="connsiteY132" fmla="*/ 736270 h 1750993"/>
              <a:gd name="connsiteX133" fmla="*/ 833817 w 2353859"/>
              <a:gd name="connsiteY133" fmla="*/ 795647 h 1750993"/>
              <a:gd name="connsiteX134" fmla="*/ 810066 w 2353859"/>
              <a:gd name="connsiteY134" fmla="*/ 843148 h 1750993"/>
              <a:gd name="connsiteX135" fmla="*/ 738814 w 2353859"/>
              <a:gd name="connsiteY135" fmla="*/ 938151 h 1750993"/>
              <a:gd name="connsiteX136" fmla="*/ 715064 w 2353859"/>
              <a:gd name="connsiteY136" fmla="*/ 985652 h 1750993"/>
              <a:gd name="connsiteX137" fmla="*/ 703188 w 2353859"/>
              <a:gd name="connsiteY137" fmla="*/ 1021278 h 1750993"/>
              <a:gd name="connsiteX138" fmla="*/ 738814 w 2353859"/>
              <a:gd name="connsiteY138" fmla="*/ 973777 h 1750993"/>
              <a:gd name="connsiteX139" fmla="*/ 786316 w 2353859"/>
              <a:gd name="connsiteY139" fmla="*/ 938151 h 1750993"/>
              <a:gd name="connsiteX140" fmla="*/ 1023822 w 2353859"/>
              <a:gd name="connsiteY140" fmla="*/ 676893 h 1750993"/>
              <a:gd name="connsiteX141" fmla="*/ 1095074 w 2353859"/>
              <a:gd name="connsiteY141" fmla="*/ 593766 h 1750993"/>
              <a:gd name="connsiteX142" fmla="*/ 1190077 w 2353859"/>
              <a:gd name="connsiteY142" fmla="*/ 463138 h 1750993"/>
              <a:gd name="connsiteX143" fmla="*/ 1249453 w 2353859"/>
              <a:gd name="connsiteY143" fmla="*/ 380010 h 1750993"/>
              <a:gd name="connsiteX144" fmla="*/ 1332581 w 2353859"/>
              <a:gd name="connsiteY144" fmla="*/ 273132 h 1750993"/>
              <a:gd name="connsiteX145" fmla="*/ 1356331 w 2353859"/>
              <a:gd name="connsiteY145" fmla="*/ 308758 h 1750993"/>
              <a:gd name="connsiteX146" fmla="*/ 1273204 w 2353859"/>
              <a:gd name="connsiteY146" fmla="*/ 439387 h 1750993"/>
              <a:gd name="connsiteX147" fmla="*/ 1225703 w 2353859"/>
              <a:gd name="connsiteY147" fmla="*/ 534390 h 1750993"/>
              <a:gd name="connsiteX148" fmla="*/ 1047573 w 2353859"/>
              <a:gd name="connsiteY148" fmla="*/ 843148 h 1750993"/>
              <a:gd name="connsiteX149" fmla="*/ 1011947 w 2353859"/>
              <a:gd name="connsiteY149" fmla="*/ 926275 h 1750993"/>
              <a:gd name="connsiteX150" fmla="*/ 916944 w 2353859"/>
              <a:gd name="connsiteY150" fmla="*/ 1068779 h 1750993"/>
              <a:gd name="connsiteX151" fmla="*/ 845692 w 2353859"/>
              <a:gd name="connsiteY151" fmla="*/ 1211283 h 1750993"/>
              <a:gd name="connsiteX152" fmla="*/ 774440 w 2353859"/>
              <a:gd name="connsiteY152" fmla="*/ 1330036 h 1750993"/>
              <a:gd name="connsiteX153" fmla="*/ 750690 w 2353859"/>
              <a:gd name="connsiteY153" fmla="*/ 1389413 h 1750993"/>
              <a:gd name="connsiteX154" fmla="*/ 655687 w 2353859"/>
              <a:gd name="connsiteY154" fmla="*/ 1555667 h 1750993"/>
              <a:gd name="connsiteX155" fmla="*/ 620061 w 2353859"/>
              <a:gd name="connsiteY155" fmla="*/ 1626919 h 1750993"/>
              <a:gd name="connsiteX156" fmla="*/ 572560 w 2353859"/>
              <a:gd name="connsiteY156" fmla="*/ 1698171 h 1750993"/>
              <a:gd name="connsiteX157" fmla="*/ 608186 w 2353859"/>
              <a:gd name="connsiteY157" fmla="*/ 1686296 h 1750993"/>
              <a:gd name="connsiteX158" fmla="*/ 738814 w 2353859"/>
              <a:gd name="connsiteY158" fmla="*/ 1531917 h 1750993"/>
              <a:gd name="connsiteX159" fmla="*/ 952570 w 2353859"/>
              <a:gd name="connsiteY159" fmla="*/ 1294410 h 1750993"/>
              <a:gd name="connsiteX160" fmla="*/ 1071324 w 2353859"/>
              <a:gd name="connsiteY160" fmla="*/ 1151906 h 1750993"/>
              <a:gd name="connsiteX161" fmla="*/ 1130700 w 2353859"/>
              <a:gd name="connsiteY161" fmla="*/ 1080654 h 1750993"/>
              <a:gd name="connsiteX162" fmla="*/ 1332581 w 2353859"/>
              <a:gd name="connsiteY162" fmla="*/ 831273 h 1750993"/>
              <a:gd name="connsiteX163" fmla="*/ 1427583 w 2353859"/>
              <a:gd name="connsiteY163" fmla="*/ 712519 h 1750993"/>
              <a:gd name="connsiteX164" fmla="*/ 1510711 w 2353859"/>
              <a:gd name="connsiteY164" fmla="*/ 629392 h 1750993"/>
              <a:gd name="connsiteX165" fmla="*/ 1593838 w 2353859"/>
              <a:gd name="connsiteY165" fmla="*/ 510639 h 1750993"/>
              <a:gd name="connsiteX166" fmla="*/ 1688840 w 2353859"/>
              <a:gd name="connsiteY166" fmla="*/ 403761 h 1750993"/>
              <a:gd name="connsiteX167" fmla="*/ 1748217 w 2353859"/>
              <a:gd name="connsiteY167" fmla="*/ 332509 h 1750993"/>
              <a:gd name="connsiteX168" fmla="*/ 1665090 w 2353859"/>
              <a:gd name="connsiteY168" fmla="*/ 486888 h 1750993"/>
              <a:gd name="connsiteX169" fmla="*/ 1605713 w 2353859"/>
              <a:gd name="connsiteY169" fmla="*/ 558140 h 1750993"/>
              <a:gd name="connsiteX170" fmla="*/ 1439459 w 2353859"/>
              <a:gd name="connsiteY170" fmla="*/ 831273 h 1750993"/>
              <a:gd name="connsiteX171" fmla="*/ 1296955 w 2353859"/>
              <a:gd name="connsiteY171" fmla="*/ 1009403 h 1750993"/>
              <a:gd name="connsiteX172" fmla="*/ 1213827 w 2353859"/>
              <a:gd name="connsiteY172" fmla="*/ 1116280 h 1750993"/>
              <a:gd name="connsiteX173" fmla="*/ 1178201 w 2353859"/>
              <a:gd name="connsiteY173" fmla="*/ 1163782 h 1750993"/>
              <a:gd name="connsiteX174" fmla="*/ 1118825 w 2353859"/>
              <a:gd name="connsiteY174" fmla="*/ 1235034 h 1750993"/>
              <a:gd name="connsiteX175" fmla="*/ 1095074 w 2353859"/>
              <a:gd name="connsiteY175" fmla="*/ 1270660 h 1750993"/>
              <a:gd name="connsiteX176" fmla="*/ 1059448 w 2353859"/>
              <a:gd name="connsiteY176" fmla="*/ 1306286 h 1750993"/>
              <a:gd name="connsiteX177" fmla="*/ 1142575 w 2353859"/>
              <a:gd name="connsiteY177" fmla="*/ 1187532 h 1750993"/>
              <a:gd name="connsiteX178" fmla="*/ 1451334 w 2353859"/>
              <a:gd name="connsiteY178" fmla="*/ 807522 h 1750993"/>
              <a:gd name="connsiteX179" fmla="*/ 1486960 w 2353859"/>
              <a:gd name="connsiteY179" fmla="*/ 760021 h 1750993"/>
              <a:gd name="connsiteX180" fmla="*/ 1546337 w 2353859"/>
              <a:gd name="connsiteY180" fmla="*/ 676893 h 1750993"/>
              <a:gd name="connsiteX181" fmla="*/ 1593838 w 2353859"/>
              <a:gd name="connsiteY181" fmla="*/ 581891 h 1750993"/>
              <a:gd name="connsiteX182" fmla="*/ 1629464 w 2353859"/>
              <a:gd name="connsiteY182" fmla="*/ 546265 h 1750993"/>
              <a:gd name="connsiteX183" fmla="*/ 1676965 w 2353859"/>
              <a:gd name="connsiteY183" fmla="*/ 463138 h 1750993"/>
              <a:gd name="connsiteX184" fmla="*/ 1688840 w 2353859"/>
              <a:gd name="connsiteY184" fmla="*/ 427512 h 1750993"/>
              <a:gd name="connsiteX185" fmla="*/ 1617588 w 2353859"/>
              <a:gd name="connsiteY185" fmla="*/ 439387 h 1750993"/>
              <a:gd name="connsiteX186" fmla="*/ 1475085 w 2353859"/>
              <a:gd name="connsiteY186" fmla="*/ 522514 h 1750993"/>
              <a:gd name="connsiteX187" fmla="*/ 1285079 w 2353859"/>
              <a:gd name="connsiteY187" fmla="*/ 653143 h 1750993"/>
              <a:gd name="connsiteX188" fmla="*/ 1000072 w 2353859"/>
              <a:gd name="connsiteY188" fmla="*/ 890649 h 1750993"/>
              <a:gd name="connsiteX189" fmla="*/ 905069 w 2353859"/>
              <a:gd name="connsiteY189" fmla="*/ 985652 h 1750993"/>
              <a:gd name="connsiteX190" fmla="*/ 845692 w 2353859"/>
              <a:gd name="connsiteY190" fmla="*/ 1045028 h 1750993"/>
              <a:gd name="connsiteX191" fmla="*/ 821942 w 2353859"/>
              <a:gd name="connsiteY191" fmla="*/ 1080654 h 1750993"/>
              <a:gd name="connsiteX192" fmla="*/ 976321 w 2353859"/>
              <a:gd name="connsiteY192" fmla="*/ 866899 h 1750993"/>
              <a:gd name="connsiteX193" fmla="*/ 1083199 w 2353859"/>
              <a:gd name="connsiteY193" fmla="*/ 736270 h 1750993"/>
              <a:gd name="connsiteX194" fmla="*/ 1130700 w 2353859"/>
              <a:gd name="connsiteY194" fmla="*/ 665018 h 1750993"/>
              <a:gd name="connsiteX195" fmla="*/ 1237578 w 2353859"/>
              <a:gd name="connsiteY195" fmla="*/ 534390 h 1750993"/>
              <a:gd name="connsiteX196" fmla="*/ 1320705 w 2353859"/>
              <a:gd name="connsiteY196" fmla="*/ 403761 h 1750993"/>
              <a:gd name="connsiteX197" fmla="*/ 1368207 w 2353859"/>
              <a:gd name="connsiteY197" fmla="*/ 344384 h 1750993"/>
              <a:gd name="connsiteX198" fmla="*/ 1427583 w 2353859"/>
              <a:gd name="connsiteY198" fmla="*/ 249382 h 1750993"/>
              <a:gd name="connsiteX199" fmla="*/ 1486960 w 2353859"/>
              <a:gd name="connsiteY199" fmla="*/ 166254 h 1750993"/>
              <a:gd name="connsiteX200" fmla="*/ 1498835 w 2353859"/>
              <a:gd name="connsiteY200" fmla="*/ 130628 h 1750993"/>
              <a:gd name="connsiteX201" fmla="*/ 1570087 w 2353859"/>
              <a:gd name="connsiteY201" fmla="*/ 11875 h 1750993"/>
              <a:gd name="connsiteX202" fmla="*/ 1581962 w 2353859"/>
              <a:gd name="connsiteY202" fmla="*/ 47501 h 1750993"/>
              <a:gd name="connsiteX203" fmla="*/ 1534461 w 2353859"/>
              <a:gd name="connsiteY203" fmla="*/ 154379 h 1750993"/>
              <a:gd name="connsiteX204" fmla="*/ 1380082 w 2353859"/>
              <a:gd name="connsiteY204" fmla="*/ 415636 h 1750993"/>
              <a:gd name="connsiteX205" fmla="*/ 1166326 w 2353859"/>
              <a:gd name="connsiteY205" fmla="*/ 736270 h 1750993"/>
              <a:gd name="connsiteX206" fmla="*/ 1106950 w 2353859"/>
              <a:gd name="connsiteY206" fmla="*/ 807522 h 1750993"/>
              <a:gd name="connsiteX207" fmla="*/ 1023822 w 2353859"/>
              <a:gd name="connsiteY207" fmla="*/ 938151 h 1750993"/>
              <a:gd name="connsiteX208" fmla="*/ 976321 w 2353859"/>
              <a:gd name="connsiteY208" fmla="*/ 985652 h 1750993"/>
              <a:gd name="connsiteX209" fmla="*/ 952570 w 2353859"/>
              <a:gd name="connsiteY209" fmla="*/ 1021278 h 1750993"/>
              <a:gd name="connsiteX210" fmla="*/ 905069 w 2353859"/>
              <a:gd name="connsiteY210" fmla="*/ 1080654 h 1750993"/>
              <a:gd name="connsiteX211" fmla="*/ 833817 w 2353859"/>
              <a:gd name="connsiteY211" fmla="*/ 1163782 h 1750993"/>
              <a:gd name="connsiteX212" fmla="*/ 857568 w 2353859"/>
              <a:gd name="connsiteY212" fmla="*/ 1140031 h 1750993"/>
              <a:gd name="connsiteX213" fmla="*/ 905069 w 2353859"/>
              <a:gd name="connsiteY213" fmla="*/ 1092530 h 1750993"/>
              <a:gd name="connsiteX214" fmla="*/ 1035698 w 2353859"/>
              <a:gd name="connsiteY214" fmla="*/ 926275 h 1750993"/>
              <a:gd name="connsiteX215" fmla="*/ 1095074 w 2353859"/>
              <a:gd name="connsiteY215" fmla="*/ 831273 h 1750993"/>
              <a:gd name="connsiteX216" fmla="*/ 1118825 w 2353859"/>
              <a:gd name="connsiteY216" fmla="*/ 783771 h 1750993"/>
              <a:gd name="connsiteX217" fmla="*/ 1178201 w 2353859"/>
              <a:gd name="connsiteY217" fmla="*/ 712519 h 1750993"/>
              <a:gd name="connsiteX218" fmla="*/ 1190077 w 2353859"/>
              <a:gd name="connsiteY218" fmla="*/ 676893 h 1750993"/>
              <a:gd name="connsiteX219" fmla="*/ 1130700 w 2353859"/>
              <a:gd name="connsiteY219" fmla="*/ 665018 h 1750993"/>
              <a:gd name="connsiteX220" fmla="*/ 1035698 w 2353859"/>
              <a:gd name="connsiteY220" fmla="*/ 748145 h 1750993"/>
              <a:gd name="connsiteX221" fmla="*/ 964446 w 2353859"/>
              <a:gd name="connsiteY221" fmla="*/ 843148 h 1750993"/>
              <a:gd name="connsiteX222" fmla="*/ 821942 w 2353859"/>
              <a:gd name="connsiteY222" fmla="*/ 1021278 h 1750993"/>
              <a:gd name="connsiteX223" fmla="*/ 691313 w 2353859"/>
              <a:gd name="connsiteY223" fmla="*/ 1175657 h 1750993"/>
              <a:gd name="connsiteX224" fmla="*/ 584435 w 2353859"/>
              <a:gd name="connsiteY224" fmla="*/ 1341912 h 1750993"/>
              <a:gd name="connsiteX225" fmla="*/ 536934 w 2353859"/>
              <a:gd name="connsiteY225" fmla="*/ 1413164 h 1750993"/>
              <a:gd name="connsiteX226" fmla="*/ 679438 w 2353859"/>
              <a:gd name="connsiteY226" fmla="*/ 1282535 h 1750993"/>
              <a:gd name="connsiteX227" fmla="*/ 750690 w 2353859"/>
              <a:gd name="connsiteY227" fmla="*/ 1199408 h 1750993"/>
              <a:gd name="connsiteX228" fmla="*/ 857568 w 2353859"/>
              <a:gd name="connsiteY228" fmla="*/ 1092530 h 1750993"/>
              <a:gd name="connsiteX229" fmla="*/ 905069 w 2353859"/>
              <a:gd name="connsiteY229" fmla="*/ 1021278 h 1750993"/>
              <a:gd name="connsiteX230" fmla="*/ 1095074 w 2353859"/>
              <a:gd name="connsiteY230" fmla="*/ 795647 h 1750993"/>
              <a:gd name="connsiteX231" fmla="*/ 1166326 w 2353859"/>
              <a:gd name="connsiteY231" fmla="*/ 676893 h 1750993"/>
              <a:gd name="connsiteX232" fmla="*/ 1261329 w 2353859"/>
              <a:gd name="connsiteY232" fmla="*/ 546265 h 1750993"/>
              <a:gd name="connsiteX233" fmla="*/ 1344456 w 2353859"/>
              <a:gd name="connsiteY233" fmla="*/ 403761 h 1750993"/>
              <a:gd name="connsiteX234" fmla="*/ 1320705 w 2353859"/>
              <a:gd name="connsiteY234" fmla="*/ 451262 h 1750993"/>
              <a:gd name="connsiteX235" fmla="*/ 1249453 w 2353859"/>
              <a:gd name="connsiteY235" fmla="*/ 546265 h 1750993"/>
              <a:gd name="connsiteX236" fmla="*/ 1106950 w 2353859"/>
              <a:gd name="connsiteY236" fmla="*/ 795647 h 1750993"/>
              <a:gd name="connsiteX237" fmla="*/ 1059448 w 2353859"/>
              <a:gd name="connsiteY237" fmla="*/ 878774 h 1750993"/>
              <a:gd name="connsiteX238" fmla="*/ 976321 w 2353859"/>
              <a:gd name="connsiteY238" fmla="*/ 1021278 h 1750993"/>
              <a:gd name="connsiteX239" fmla="*/ 905069 w 2353859"/>
              <a:gd name="connsiteY239" fmla="*/ 1163782 h 1750993"/>
              <a:gd name="connsiteX240" fmla="*/ 869443 w 2353859"/>
              <a:gd name="connsiteY240" fmla="*/ 1223158 h 1750993"/>
              <a:gd name="connsiteX241" fmla="*/ 810066 w 2353859"/>
              <a:gd name="connsiteY241" fmla="*/ 1341912 h 1750993"/>
              <a:gd name="connsiteX242" fmla="*/ 786316 w 2353859"/>
              <a:gd name="connsiteY242" fmla="*/ 1377538 h 1750993"/>
              <a:gd name="connsiteX243" fmla="*/ 762565 w 2353859"/>
              <a:gd name="connsiteY243" fmla="*/ 1448790 h 1750993"/>
              <a:gd name="connsiteX244" fmla="*/ 916944 w 2353859"/>
              <a:gd name="connsiteY244" fmla="*/ 1294410 h 1750993"/>
              <a:gd name="connsiteX245" fmla="*/ 1130700 w 2353859"/>
              <a:gd name="connsiteY245" fmla="*/ 1092530 h 1750993"/>
              <a:gd name="connsiteX246" fmla="*/ 1308830 w 2353859"/>
              <a:gd name="connsiteY246" fmla="*/ 890649 h 1750993"/>
              <a:gd name="connsiteX247" fmla="*/ 1439459 w 2353859"/>
              <a:gd name="connsiteY247" fmla="*/ 736270 h 1750993"/>
              <a:gd name="connsiteX248" fmla="*/ 1522586 w 2353859"/>
              <a:gd name="connsiteY248" fmla="*/ 629392 h 1750993"/>
              <a:gd name="connsiteX249" fmla="*/ 1546337 w 2353859"/>
              <a:gd name="connsiteY249" fmla="*/ 581891 h 1750993"/>
              <a:gd name="connsiteX250" fmla="*/ 1581962 w 2353859"/>
              <a:gd name="connsiteY250" fmla="*/ 534390 h 1750993"/>
              <a:gd name="connsiteX251" fmla="*/ 1486960 w 2353859"/>
              <a:gd name="connsiteY251" fmla="*/ 558140 h 1750993"/>
              <a:gd name="connsiteX252" fmla="*/ 1332581 w 2353859"/>
              <a:gd name="connsiteY252" fmla="*/ 736270 h 1750993"/>
              <a:gd name="connsiteX253" fmla="*/ 1213827 w 2353859"/>
              <a:gd name="connsiteY253" fmla="*/ 866899 h 1750993"/>
              <a:gd name="connsiteX254" fmla="*/ 1059448 w 2353859"/>
              <a:gd name="connsiteY254" fmla="*/ 1104405 h 1750993"/>
              <a:gd name="connsiteX255" fmla="*/ 1011947 w 2353859"/>
              <a:gd name="connsiteY255" fmla="*/ 1151906 h 1750993"/>
              <a:gd name="connsiteX256" fmla="*/ 928820 w 2353859"/>
              <a:gd name="connsiteY256" fmla="*/ 1282535 h 1750993"/>
              <a:gd name="connsiteX257" fmla="*/ 881318 w 2353859"/>
              <a:gd name="connsiteY257" fmla="*/ 1330036 h 1750993"/>
              <a:gd name="connsiteX258" fmla="*/ 833817 w 2353859"/>
              <a:gd name="connsiteY258" fmla="*/ 1401288 h 1750993"/>
              <a:gd name="connsiteX259" fmla="*/ 940695 w 2353859"/>
              <a:gd name="connsiteY259" fmla="*/ 1258784 h 1750993"/>
              <a:gd name="connsiteX260" fmla="*/ 1332581 w 2353859"/>
              <a:gd name="connsiteY260" fmla="*/ 831273 h 1750993"/>
              <a:gd name="connsiteX261" fmla="*/ 1498835 w 2353859"/>
              <a:gd name="connsiteY261" fmla="*/ 629392 h 1750993"/>
              <a:gd name="connsiteX262" fmla="*/ 1629464 w 2353859"/>
              <a:gd name="connsiteY262" fmla="*/ 451262 h 1750993"/>
              <a:gd name="connsiteX263" fmla="*/ 1688840 w 2353859"/>
              <a:gd name="connsiteY263" fmla="*/ 356260 h 1750993"/>
              <a:gd name="connsiteX264" fmla="*/ 1712591 w 2353859"/>
              <a:gd name="connsiteY264" fmla="*/ 320634 h 1750993"/>
              <a:gd name="connsiteX265" fmla="*/ 1605713 w 2353859"/>
              <a:gd name="connsiteY265" fmla="*/ 415636 h 1750993"/>
              <a:gd name="connsiteX266" fmla="*/ 1510711 w 2353859"/>
              <a:gd name="connsiteY266" fmla="*/ 534390 h 1750993"/>
              <a:gd name="connsiteX267" fmla="*/ 1190077 w 2353859"/>
              <a:gd name="connsiteY267" fmla="*/ 961901 h 1750993"/>
              <a:gd name="connsiteX268" fmla="*/ 1083199 w 2353859"/>
              <a:gd name="connsiteY268" fmla="*/ 1163782 h 1750993"/>
              <a:gd name="connsiteX269" fmla="*/ 881318 w 2353859"/>
              <a:gd name="connsiteY269" fmla="*/ 1496291 h 1750993"/>
              <a:gd name="connsiteX270" fmla="*/ 845692 w 2353859"/>
              <a:gd name="connsiteY270" fmla="*/ 1531917 h 1750993"/>
              <a:gd name="connsiteX271" fmla="*/ 798191 w 2353859"/>
              <a:gd name="connsiteY271" fmla="*/ 1626919 h 1750993"/>
              <a:gd name="connsiteX272" fmla="*/ 762565 w 2353859"/>
              <a:gd name="connsiteY272" fmla="*/ 1674421 h 1750993"/>
              <a:gd name="connsiteX273" fmla="*/ 715064 w 2353859"/>
              <a:gd name="connsiteY273" fmla="*/ 1745673 h 1750993"/>
              <a:gd name="connsiteX274" fmla="*/ 738814 w 2353859"/>
              <a:gd name="connsiteY274" fmla="*/ 1698171 h 1750993"/>
              <a:gd name="connsiteX275" fmla="*/ 869443 w 2353859"/>
              <a:gd name="connsiteY275" fmla="*/ 1555667 h 1750993"/>
              <a:gd name="connsiteX276" fmla="*/ 1071324 w 2353859"/>
              <a:gd name="connsiteY276" fmla="*/ 1353787 h 1750993"/>
              <a:gd name="connsiteX277" fmla="*/ 1142575 w 2353859"/>
              <a:gd name="connsiteY277" fmla="*/ 1282535 h 1750993"/>
              <a:gd name="connsiteX278" fmla="*/ 1320705 w 2353859"/>
              <a:gd name="connsiteY278" fmla="*/ 1140031 h 1750993"/>
              <a:gd name="connsiteX279" fmla="*/ 1486960 w 2353859"/>
              <a:gd name="connsiteY279" fmla="*/ 997527 h 1750993"/>
              <a:gd name="connsiteX280" fmla="*/ 1534461 w 2353859"/>
              <a:gd name="connsiteY280" fmla="*/ 950026 h 1750993"/>
              <a:gd name="connsiteX281" fmla="*/ 1581962 w 2353859"/>
              <a:gd name="connsiteY281" fmla="*/ 866899 h 1750993"/>
              <a:gd name="connsiteX282" fmla="*/ 1605713 w 2353859"/>
              <a:gd name="connsiteY282" fmla="*/ 819397 h 1750993"/>
              <a:gd name="connsiteX283" fmla="*/ 1475085 w 2353859"/>
              <a:gd name="connsiteY283" fmla="*/ 997527 h 1750993"/>
              <a:gd name="connsiteX284" fmla="*/ 1415708 w 2353859"/>
              <a:gd name="connsiteY284" fmla="*/ 1068779 h 1750993"/>
              <a:gd name="connsiteX285" fmla="*/ 1368207 w 2353859"/>
              <a:gd name="connsiteY285" fmla="*/ 1163782 h 1750993"/>
              <a:gd name="connsiteX286" fmla="*/ 1320705 w 2353859"/>
              <a:gd name="connsiteY286" fmla="*/ 1235034 h 1750993"/>
              <a:gd name="connsiteX287" fmla="*/ 1308830 w 2353859"/>
              <a:gd name="connsiteY287" fmla="*/ 1270660 h 1750993"/>
              <a:gd name="connsiteX288" fmla="*/ 1344456 w 2353859"/>
              <a:gd name="connsiteY288" fmla="*/ 1235034 h 1750993"/>
              <a:gd name="connsiteX289" fmla="*/ 1391957 w 2353859"/>
              <a:gd name="connsiteY289" fmla="*/ 1175657 h 1750993"/>
              <a:gd name="connsiteX290" fmla="*/ 1475085 w 2353859"/>
              <a:gd name="connsiteY290" fmla="*/ 1045028 h 1750993"/>
              <a:gd name="connsiteX291" fmla="*/ 1570087 w 2353859"/>
              <a:gd name="connsiteY291" fmla="*/ 926275 h 1750993"/>
              <a:gd name="connsiteX292" fmla="*/ 1617588 w 2353859"/>
              <a:gd name="connsiteY292" fmla="*/ 855023 h 1750993"/>
              <a:gd name="connsiteX293" fmla="*/ 1688840 w 2353859"/>
              <a:gd name="connsiteY293" fmla="*/ 760021 h 1750993"/>
              <a:gd name="connsiteX294" fmla="*/ 1771968 w 2353859"/>
              <a:gd name="connsiteY294" fmla="*/ 653143 h 1750993"/>
              <a:gd name="connsiteX295" fmla="*/ 1819469 w 2353859"/>
              <a:gd name="connsiteY295" fmla="*/ 581891 h 1750993"/>
              <a:gd name="connsiteX296" fmla="*/ 1760092 w 2353859"/>
              <a:gd name="connsiteY296" fmla="*/ 665018 h 1750993"/>
              <a:gd name="connsiteX297" fmla="*/ 1570087 w 2353859"/>
              <a:gd name="connsiteY297" fmla="*/ 926275 h 1750993"/>
              <a:gd name="connsiteX298" fmla="*/ 1522586 w 2353859"/>
              <a:gd name="connsiteY298" fmla="*/ 1009403 h 1750993"/>
              <a:gd name="connsiteX299" fmla="*/ 1391957 w 2353859"/>
              <a:gd name="connsiteY299" fmla="*/ 1211283 h 1750993"/>
              <a:gd name="connsiteX300" fmla="*/ 1356331 w 2353859"/>
              <a:gd name="connsiteY300" fmla="*/ 1270660 h 1750993"/>
              <a:gd name="connsiteX301" fmla="*/ 1332581 w 2353859"/>
              <a:gd name="connsiteY301" fmla="*/ 1318161 h 1750993"/>
              <a:gd name="connsiteX302" fmla="*/ 1368207 w 2353859"/>
              <a:gd name="connsiteY302" fmla="*/ 1258784 h 1750993"/>
              <a:gd name="connsiteX303" fmla="*/ 1617588 w 2353859"/>
              <a:gd name="connsiteY303" fmla="*/ 914400 h 1750993"/>
              <a:gd name="connsiteX304" fmla="*/ 1724466 w 2353859"/>
              <a:gd name="connsiteY304" fmla="*/ 771896 h 1750993"/>
              <a:gd name="connsiteX305" fmla="*/ 1831344 w 2353859"/>
              <a:gd name="connsiteY305" fmla="*/ 617517 h 1750993"/>
              <a:gd name="connsiteX306" fmla="*/ 1985724 w 2353859"/>
              <a:gd name="connsiteY306" fmla="*/ 415636 h 1750993"/>
              <a:gd name="connsiteX307" fmla="*/ 2021350 w 2353859"/>
              <a:gd name="connsiteY307" fmla="*/ 356260 h 1750993"/>
              <a:gd name="connsiteX308" fmla="*/ 2056975 w 2353859"/>
              <a:gd name="connsiteY308" fmla="*/ 320634 h 1750993"/>
              <a:gd name="connsiteX309" fmla="*/ 2104477 w 2353859"/>
              <a:gd name="connsiteY309" fmla="*/ 261257 h 1750993"/>
              <a:gd name="connsiteX310" fmla="*/ 2163853 w 2353859"/>
              <a:gd name="connsiteY310" fmla="*/ 154379 h 1750993"/>
              <a:gd name="connsiteX311" fmla="*/ 2151978 w 2353859"/>
              <a:gd name="connsiteY311" fmla="*/ 225631 h 1750993"/>
              <a:gd name="connsiteX312" fmla="*/ 2068851 w 2353859"/>
              <a:gd name="connsiteY312" fmla="*/ 356260 h 1750993"/>
              <a:gd name="connsiteX313" fmla="*/ 2009474 w 2353859"/>
              <a:gd name="connsiteY313" fmla="*/ 451262 h 1750993"/>
              <a:gd name="connsiteX314" fmla="*/ 1950098 w 2353859"/>
              <a:gd name="connsiteY314" fmla="*/ 534390 h 1750993"/>
              <a:gd name="connsiteX315" fmla="*/ 1819469 w 2353859"/>
              <a:gd name="connsiteY315" fmla="*/ 748145 h 1750993"/>
              <a:gd name="connsiteX316" fmla="*/ 1724466 w 2353859"/>
              <a:gd name="connsiteY316" fmla="*/ 878774 h 1750993"/>
              <a:gd name="connsiteX317" fmla="*/ 1676965 w 2353859"/>
              <a:gd name="connsiteY317" fmla="*/ 950026 h 1750993"/>
              <a:gd name="connsiteX318" fmla="*/ 1641339 w 2353859"/>
              <a:gd name="connsiteY318" fmla="*/ 1009403 h 1750993"/>
              <a:gd name="connsiteX319" fmla="*/ 1593838 w 2353859"/>
              <a:gd name="connsiteY319" fmla="*/ 1068779 h 1750993"/>
              <a:gd name="connsiteX320" fmla="*/ 1570087 w 2353859"/>
              <a:gd name="connsiteY320" fmla="*/ 1116280 h 1750993"/>
              <a:gd name="connsiteX321" fmla="*/ 1712591 w 2353859"/>
              <a:gd name="connsiteY321" fmla="*/ 926275 h 1750993"/>
              <a:gd name="connsiteX322" fmla="*/ 1819469 w 2353859"/>
              <a:gd name="connsiteY322" fmla="*/ 819397 h 1750993"/>
              <a:gd name="connsiteX323" fmla="*/ 1961973 w 2353859"/>
              <a:gd name="connsiteY323" fmla="*/ 653143 h 1750993"/>
              <a:gd name="connsiteX324" fmla="*/ 2056975 w 2353859"/>
              <a:gd name="connsiteY324" fmla="*/ 534390 h 1750993"/>
              <a:gd name="connsiteX325" fmla="*/ 2151978 w 2353859"/>
              <a:gd name="connsiteY325" fmla="*/ 439387 h 1750993"/>
              <a:gd name="connsiteX326" fmla="*/ 2175729 w 2353859"/>
              <a:gd name="connsiteY326" fmla="*/ 403761 h 1750993"/>
              <a:gd name="connsiteX327" fmla="*/ 2151978 w 2353859"/>
              <a:gd name="connsiteY327" fmla="*/ 463138 h 1750993"/>
              <a:gd name="connsiteX328" fmla="*/ 2021350 w 2353859"/>
              <a:gd name="connsiteY328" fmla="*/ 641267 h 1750993"/>
              <a:gd name="connsiteX329" fmla="*/ 1783843 w 2353859"/>
              <a:gd name="connsiteY329" fmla="*/ 997527 h 1750993"/>
              <a:gd name="connsiteX330" fmla="*/ 1676965 w 2353859"/>
              <a:gd name="connsiteY330" fmla="*/ 1140031 h 1750993"/>
              <a:gd name="connsiteX331" fmla="*/ 1653214 w 2353859"/>
              <a:gd name="connsiteY331" fmla="*/ 1199408 h 1750993"/>
              <a:gd name="connsiteX332" fmla="*/ 1617588 w 2353859"/>
              <a:gd name="connsiteY332" fmla="*/ 1235034 h 1750993"/>
              <a:gd name="connsiteX333" fmla="*/ 1546337 w 2353859"/>
              <a:gd name="connsiteY333" fmla="*/ 1341912 h 1750993"/>
              <a:gd name="connsiteX334" fmla="*/ 1510711 w 2353859"/>
              <a:gd name="connsiteY334" fmla="*/ 1377538 h 1750993"/>
              <a:gd name="connsiteX335" fmla="*/ 1581962 w 2353859"/>
              <a:gd name="connsiteY335" fmla="*/ 1282535 h 1750993"/>
              <a:gd name="connsiteX336" fmla="*/ 1688840 w 2353859"/>
              <a:gd name="connsiteY336" fmla="*/ 1140031 h 1750993"/>
              <a:gd name="connsiteX337" fmla="*/ 1771968 w 2353859"/>
              <a:gd name="connsiteY337" fmla="*/ 1056904 h 1750993"/>
              <a:gd name="connsiteX338" fmla="*/ 1890721 w 2353859"/>
              <a:gd name="connsiteY338" fmla="*/ 926275 h 1750993"/>
              <a:gd name="connsiteX339" fmla="*/ 1961973 w 2353859"/>
              <a:gd name="connsiteY339" fmla="*/ 843148 h 1750993"/>
              <a:gd name="connsiteX340" fmla="*/ 1985724 w 2353859"/>
              <a:gd name="connsiteY340" fmla="*/ 807522 h 1750993"/>
              <a:gd name="connsiteX341" fmla="*/ 2021350 w 2353859"/>
              <a:gd name="connsiteY341" fmla="*/ 760021 h 1750993"/>
              <a:gd name="connsiteX342" fmla="*/ 1890721 w 2353859"/>
              <a:gd name="connsiteY342" fmla="*/ 961901 h 1750993"/>
              <a:gd name="connsiteX343" fmla="*/ 1807594 w 2353859"/>
              <a:gd name="connsiteY343" fmla="*/ 1092530 h 1750993"/>
              <a:gd name="connsiteX344" fmla="*/ 1771968 w 2353859"/>
              <a:gd name="connsiteY344" fmla="*/ 1163782 h 1750993"/>
              <a:gd name="connsiteX345" fmla="*/ 1653214 w 2353859"/>
              <a:gd name="connsiteY345" fmla="*/ 1330036 h 1750993"/>
              <a:gd name="connsiteX346" fmla="*/ 1629464 w 2353859"/>
              <a:gd name="connsiteY346" fmla="*/ 1365662 h 1750993"/>
              <a:gd name="connsiteX347" fmla="*/ 1593838 w 2353859"/>
              <a:gd name="connsiteY347" fmla="*/ 1436914 h 1750993"/>
              <a:gd name="connsiteX348" fmla="*/ 1617588 w 2353859"/>
              <a:gd name="connsiteY348" fmla="*/ 1389413 h 1750993"/>
              <a:gd name="connsiteX349" fmla="*/ 1688840 w 2353859"/>
              <a:gd name="connsiteY349" fmla="*/ 1270660 h 1750993"/>
              <a:gd name="connsiteX350" fmla="*/ 1831344 w 2353859"/>
              <a:gd name="connsiteY350" fmla="*/ 1092530 h 1750993"/>
              <a:gd name="connsiteX351" fmla="*/ 1950098 w 2353859"/>
              <a:gd name="connsiteY351" fmla="*/ 926275 h 1750993"/>
              <a:gd name="connsiteX352" fmla="*/ 2068851 w 2353859"/>
              <a:gd name="connsiteY352" fmla="*/ 783771 h 1750993"/>
              <a:gd name="connsiteX353" fmla="*/ 2092601 w 2353859"/>
              <a:gd name="connsiteY353" fmla="*/ 748145 h 1750993"/>
              <a:gd name="connsiteX354" fmla="*/ 2080726 w 2353859"/>
              <a:gd name="connsiteY354" fmla="*/ 760021 h 1750993"/>
              <a:gd name="connsiteX355" fmla="*/ 2033225 w 2353859"/>
              <a:gd name="connsiteY355" fmla="*/ 807522 h 1750993"/>
              <a:gd name="connsiteX356" fmla="*/ 1938222 w 2353859"/>
              <a:gd name="connsiteY356" fmla="*/ 950026 h 1750993"/>
              <a:gd name="connsiteX357" fmla="*/ 1855095 w 2353859"/>
              <a:gd name="connsiteY357" fmla="*/ 1045028 h 1750993"/>
              <a:gd name="connsiteX358" fmla="*/ 1795718 w 2353859"/>
              <a:gd name="connsiteY358" fmla="*/ 1140031 h 1750993"/>
              <a:gd name="connsiteX359" fmla="*/ 1878846 w 2353859"/>
              <a:gd name="connsiteY359" fmla="*/ 1056904 h 1750993"/>
              <a:gd name="connsiteX360" fmla="*/ 1961973 w 2353859"/>
              <a:gd name="connsiteY360" fmla="*/ 961901 h 1750993"/>
              <a:gd name="connsiteX361" fmla="*/ 2033225 w 2353859"/>
              <a:gd name="connsiteY361" fmla="*/ 866899 h 1750993"/>
              <a:gd name="connsiteX362" fmla="*/ 2104477 w 2353859"/>
              <a:gd name="connsiteY362" fmla="*/ 783771 h 1750993"/>
              <a:gd name="connsiteX363" fmla="*/ 2128227 w 2353859"/>
              <a:gd name="connsiteY363" fmla="*/ 736270 h 1750993"/>
              <a:gd name="connsiteX364" fmla="*/ 2199479 w 2353859"/>
              <a:gd name="connsiteY364" fmla="*/ 676893 h 1750993"/>
              <a:gd name="connsiteX365" fmla="*/ 2235105 w 2353859"/>
              <a:gd name="connsiteY365" fmla="*/ 617517 h 1750993"/>
              <a:gd name="connsiteX366" fmla="*/ 2282607 w 2353859"/>
              <a:gd name="connsiteY366" fmla="*/ 558140 h 1750993"/>
              <a:gd name="connsiteX367" fmla="*/ 2330108 w 2353859"/>
              <a:gd name="connsiteY367" fmla="*/ 510639 h 1750993"/>
              <a:gd name="connsiteX368" fmla="*/ 2306357 w 2353859"/>
              <a:gd name="connsiteY368" fmla="*/ 546265 h 1750993"/>
              <a:gd name="connsiteX369" fmla="*/ 2223230 w 2353859"/>
              <a:gd name="connsiteY369" fmla="*/ 676893 h 1750993"/>
              <a:gd name="connsiteX370" fmla="*/ 2175729 w 2353859"/>
              <a:gd name="connsiteY370" fmla="*/ 771896 h 1750993"/>
              <a:gd name="connsiteX371" fmla="*/ 1997599 w 2353859"/>
              <a:gd name="connsiteY371" fmla="*/ 1056904 h 1750993"/>
              <a:gd name="connsiteX372" fmla="*/ 1961973 w 2353859"/>
              <a:gd name="connsiteY372" fmla="*/ 1116280 h 1750993"/>
              <a:gd name="connsiteX373" fmla="*/ 1890721 w 2353859"/>
              <a:gd name="connsiteY373" fmla="*/ 1235034 h 1750993"/>
              <a:gd name="connsiteX374" fmla="*/ 1866970 w 2353859"/>
              <a:gd name="connsiteY374" fmla="*/ 1282535 h 1750993"/>
              <a:gd name="connsiteX375" fmla="*/ 1795718 w 2353859"/>
              <a:gd name="connsiteY375" fmla="*/ 1389413 h 1750993"/>
              <a:gd name="connsiteX376" fmla="*/ 1783843 w 2353859"/>
              <a:gd name="connsiteY376" fmla="*/ 1425039 h 1750993"/>
              <a:gd name="connsiteX377" fmla="*/ 1843220 w 2353859"/>
              <a:gd name="connsiteY377" fmla="*/ 1353787 h 1750993"/>
              <a:gd name="connsiteX378" fmla="*/ 1961973 w 2353859"/>
              <a:gd name="connsiteY378" fmla="*/ 1223158 h 1750993"/>
              <a:gd name="connsiteX379" fmla="*/ 2104477 w 2353859"/>
              <a:gd name="connsiteY379" fmla="*/ 1021278 h 1750993"/>
              <a:gd name="connsiteX380" fmla="*/ 2187604 w 2353859"/>
              <a:gd name="connsiteY380" fmla="*/ 914400 h 1750993"/>
              <a:gd name="connsiteX381" fmla="*/ 2246981 w 2353859"/>
              <a:gd name="connsiteY381" fmla="*/ 831273 h 1750993"/>
              <a:gd name="connsiteX382" fmla="*/ 2282607 w 2353859"/>
              <a:gd name="connsiteY382" fmla="*/ 795647 h 1750993"/>
              <a:gd name="connsiteX383" fmla="*/ 2306357 w 2353859"/>
              <a:gd name="connsiteY383" fmla="*/ 760021 h 1750993"/>
              <a:gd name="connsiteX384" fmla="*/ 2092601 w 2353859"/>
              <a:gd name="connsiteY384" fmla="*/ 1045028 h 1750993"/>
              <a:gd name="connsiteX385" fmla="*/ 2009474 w 2353859"/>
              <a:gd name="connsiteY385" fmla="*/ 1175657 h 1750993"/>
              <a:gd name="connsiteX386" fmla="*/ 1961973 w 2353859"/>
              <a:gd name="connsiteY386" fmla="*/ 1258784 h 1750993"/>
              <a:gd name="connsiteX387" fmla="*/ 1902596 w 2353859"/>
              <a:gd name="connsiteY387" fmla="*/ 1330036 h 1750993"/>
              <a:gd name="connsiteX388" fmla="*/ 1890721 w 2353859"/>
              <a:gd name="connsiteY388" fmla="*/ 1365662 h 1750993"/>
              <a:gd name="connsiteX389" fmla="*/ 1866970 w 2353859"/>
              <a:gd name="connsiteY389" fmla="*/ 1401288 h 1750993"/>
              <a:gd name="connsiteX390" fmla="*/ 1961973 w 2353859"/>
              <a:gd name="connsiteY390" fmla="*/ 1258784 h 1750993"/>
              <a:gd name="connsiteX391" fmla="*/ 2080726 w 2353859"/>
              <a:gd name="connsiteY391" fmla="*/ 1116280 h 1750993"/>
              <a:gd name="connsiteX392" fmla="*/ 2163853 w 2353859"/>
              <a:gd name="connsiteY392" fmla="*/ 997527 h 1750993"/>
              <a:gd name="connsiteX393" fmla="*/ 2211355 w 2353859"/>
              <a:gd name="connsiteY393" fmla="*/ 950026 h 1750993"/>
              <a:gd name="connsiteX394" fmla="*/ 2199479 w 2353859"/>
              <a:gd name="connsiteY394" fmla="*/ 961901 h 1750993"/>
              <a:gd name="connsiteX395" fmla="*/ 2151978 w 2353859"/>
              <a:gd name="connsiteY395" fmla="*/ 1009403 h 1750993"/>
              <a:gd name="connsiteX396" fmla="*/ 2128227 w 2353859"/>
              <a:gd name="connsiteY396" fmla="*/ 1056904 h 1750993"/>
              <a:gd name="connsiteX397" fmla="*/ 2092601 w 2353859"/>
              <a:gd name="connsiteY397" fmla="*/ 1104405 h 1750993"/>
              <a:gd name="connsiteX398" fmla="*/ 2068851 w 2353859"/>
              <a:gd name="connsiteY398" fmla="*/ 1140031 h 1750993"/>
              <a:gd name="connsiteX399" fmla="*/ 2104477 w 2353859"/>
              <a:gd name="connsiteY399" fmla="*/ 1116280 h 1750993"/>
              <a:gd name="connsiteX400" fmla="*/ 2175729 w 2353859"/>
              <a:gd name="connsiteY400" fmla="*/ 1056904 h 1750993"/>
              <a:gd name="connsiteX401" fmla="*/ 2211355 w 2353859"/>
              <a:gd name="connsiteY401" fmla="*/ 1021278 h 1750993"/>
              <a:gd name="connsiteX402" fmla="*/ 2294482 w 2353859"/>
              <a:gd name="connsiteY402" fmla="*/ 950026 h 1750993"/>
              <a:gd name="connsiteX403" fmla="*/ 2270731 w 2353859"/>
              <a:gd name="connsiteY403" fmla="*/ 1009403 h 1750993"/>
              <a:gd name="connsiteX404" fmla="*/ 2187604 w 2353859"/>
              <a:gd name="connsiteY404" fmla="*/ 1128156 h 1750993"/>
              <a:gd name="connsiteX405" fmla="*/ 2163853 w 2353859"/>
              <a:gd name="connsiteY405" fmla="*/ 1163782 h 1750993"/>
              <a:gd name="connsiteX406" fmla="*/ 2116352 w 2353859"/>
              <a:gd name="connsiteY406" fmla="*/ 1223158 h 1750993"/>
              <a:gd name="connsiteX407" fmla="*/ 2092601 w 2353859"/>
              <a:gd name="connsiteY407" fmla="*/ 1258784 h 1750993"/>
              <a:gd name="connsiteX408" fmla="*/ 2163853 w 2353859"/>
              <a:gd name="connsiteY408" fmla="*/ 1163782 h 1750993"/>
              <a:gd name="connsiteX409" fmla="*/ 2211355 w 2353859"/>
              <a:gd name="connsiteY409" fmla="*/ 1128156 h 1750993"/>
              <a:gd name="connsiteX410" fmla="*/ 2246981 w 2353859"/>
              <a:gd name="connsiteY410" fmla="*/ 1080654 h 1750993"/>
              <a:gd name="connsiteX411" fmla="*/ 2306357 w 2353859"/>
              <a:gd name="connsiteY411" fmla="*/ 1045028 h 1750993"/>
              <a:gd name="connsiteX412" fmla="*/ 2353859 w 2353859"/>
              <a:gd name="connsiteY412" fmla="*/ 1009403 h 1750993"/>
              <a:gd name="connsiteX413" fmla="*/ 2341983 w 2353859"/>
              <a:gd name="connsiteY413" fmla="*/ 1068779 h 1750993"/>
              <a:gd name="connsiteX414" fmla="*/ 2294482 w 2353859"/>
              <a:gd name="connsiteY414" fmla="*/ 1116280 h 1750993"/>
              <a:gd name="connsiteX415" fmla="*/ 2187604 w 2353859"/>
              <a:gd name="connsiteY415" fmla="*/ 1246909 h 1750993"/>
              <a:gd name="connsiteX416" fmla="*/ 2092601 w 2353859"/>
              <a:gd name="connsiteY416" fmla="*/ 1341912 h 1750993"/>
              <a:gd name="connsiteX417" fmla="*/ 2056975 w 2353859"/>
              <a:gd name="connsiteY417" fmla="*/ 1377538 h 1750993"/>
              <a:gd name="connsiteX418" fmla="*/ 2021350 w 2353859"/>
              <a:gd name="connsiteY418" fmla="*/ 1413164 h 1750993"/>
              <a:gd name="connsiteX419" fmla="*/ 2068851 w 2353859"/>
              <a:gd name="connsiteY419" fmla="*/ 1341912 h 1750993"/>
              <a:gd name="connsiteX420" fmla="*/ 2056975 w 2353859"/>
              <a:gd name="connsiteY420" fmla="*/ 1223158 h 1750993"/>
              <a:gd name="connsiteX421" fmla="*/ 1961973 w 2353859"/>
              <a:gd name="connsiteY421" fmla="*/ 1092530 h 1750993"/>
              <a:gd name="connsiteX422" fmla="*/ 1914472 w 2353859"/>
              <a:gd name="connsiteY422" fmla="*/ 1068779 h 1750993"/>
              <a:gd name="connsiteX423" fmla="*/ 1843220 w 2353859"/>
              <a:gd name="connsiteY423" fmla="*/ 1021278 h 1750993"/>
              <a:gd name="connsiteX424" fmla="*/ 1771968 w 2353859"/>
              <a:gd name="connsiteY424" fmla="*/ 997527 h 1750993"/>
              <a:gd name="connsiteX425" fmla="*/ 1427583 w 2353859"/>
              <a:gd name="connsiteY425" fmla="*/ 961901 h 1750993"/>
              <a:gd name="connsiteX426" fmla="*/ 893194 w 2353859"/>
              <a:gd name="connsiteY426" fmla="*/ 985652 h 1750993"/>
              <a:gd name="connsiteX427" fmla="*/ 774440 w 2353859"/>
              <a:gd name="connsiteY427" fmla="*/ 1021278 h 1750993"/>
              <a:gd name="connsiteX428" fmla="*/ 584435 w 2353859"/>
              <a:gd name="connsiteY428" fmla="*/ 1116280 h 1750993"/>
              <a:gd name="connsiteX429" fmla="*/ 548809 w 2353859"/>
              <a:gd name="connsiteY429" fmla="*/ 1140031 h 1750993"/>
              <a:gd name="connsiteX430" fmla="*/ 406305 w 2353859"/>
              <a:gd name="connsiteY430" fmla="*/ 1211283 h 1750993"/>
              <a:gd name="connsiteX431" fmla="*/ 358804 w 2353859"/>
              <a:gd name="connsiteY431" fmla="*/ 1235034 h 1750993"/>
              <a:gd name="connsiteX432" fmla="*/ 323178 w 2353859"/>
              <a:gd name="connsiteY432" fmla="*/ 1258784 h 1750993"/>
              <a:gd name="connsiteX433" fmla="*/ 335053 w 2353859"/>
              <a:gd name="connsiteY433" fmla="*/ 1068779 h 1750993"/>
              <a:gd name="connsiteX434" fmla="*/ 358804 w 2353859"/>
              <a:gd name="connsiteY434" fmla="*/ 1021278 h 1750993"/>
              <a:gd name="connsiteX435" fmla="*/ 370679 w 2353859"/>
              <a:gd name="connsiteY435" fmla="*/ 961901 h 1750993"/>
              <a:gd name="connsiteX436" fmla="*/ 394430 w 2353859"/>
              <a:gd name="connsiteY436" fmla="*/ 866899 h 1750993"/>
              <a:gd name="connsiteX437" fmla="*/ 406305 w 2353859"/>
              <a:gd name="connsiteY437" fmla="*/ 831273 h 1750993"/>
              <a:gd name="connsiteX438" fmla="*/ 370679 w 2353859"/>
              <a:gd name="connsiteY438" fmla="*/ 843148 h 1750993"/>
              <a:gd name="connsiteX439" fmla="*/ 228175 w 2353859"/>
              <a:gd name="connsiteY439" fmla="*/ 961901 h 1750993"/>
              <a:gd name="connsiteX440" fmla="*/ 180674 w 2353859"/>
              <a:gd name="connsiteY440" fmla="*/ 1009403 h 1750993"/>
              <a:gd name="connsiteX441" fmla="*/ 133173 w 2353859"/>
              <a:gd name="connsiteY441" fmla="*/ 1056904 h 1750993"/>
              <a:gd name="connsiteX442" fmla="*/ 192550 w 2353859"/>
              <a:gd name="connsiteY442" fmla="*/ 961901 h 1750993"/>
              <a:gd name="connsiteX443" fmla="*/ 311303 w 2353859"/>
              <a:gd name="connsiteY443" fmla="*/ 843148 h 1750993"/>
              <a:gd name="connsiteX444" fmla="*/ 335053 w 2353859"/>
              <a:gd name="connsiteY444" fmla="*/ 807522 h 1750993"/>
              <a:gd name="connsiteX445" fmla="*/ 430056 w 2353859"/>
              <a:gd name="connsiteY445" fmla="*/ 688769 h 1750993"/>
              <a:gd name="connsiteX446" fmla="*/ 477557 w 2353859"/>
              <a:gd name="connsiteY446" fmla="*/ 641267 h 1750993"/>
              <a:gd name="connsiteX447" fmla="*/ 501308 w 2353859"/>
              <a:gd name="connsiteY447" fmla="*/ 605641 h 1750993"/>
              <a:gd name="connsiteX448" fmla="*/ 370679 w 2353859"/>
              <a:gd name="connsiteY448" fmla="*/ 676893 h 1750993"/>
              <a:gd name="connsiteX449" fmla="*/ 228175 w 2353859"/>
              <a:gd name="connsiteY449" fmla="*/ 771896 h 1750993"/>
              <a:gd name="connsiteX450" fmla="*/ 192550 w 2353859"/>
              <a:gd name="connsiteY450" fmla="*/ 819397 h 1750993"/>
              <a:gd name="connsiteX451" fmla="*/ 97547 w 2353859"/>
              <a:gd name="connsiteY451" fmla="*/ 902525 h 1750993"/>
              <a:gd name="connsiteX452" fmla="*/ 38170 w 2353859"/>
              <a:gd name="connsiteY452" fmla="*/ 985652 h 1750993"/>
              <a:gd name="connsiteX453" fmla="*/ 14420 w 2353859"/>
              <a:gd name="connsiteY453" fmla="*/ 950026 h 1750993"/>
              <a:gd name="connsiteX454" fmla="*/ 38170 w 2353859"/>
              <a:gd name="connsiteY454" fmla="*/ 902525 h 1750993"/>
              <a:gd name="connsiteX455" fmla="*/ 133173 w 2353859"/>
              <a:gd name="connsiteY455" fmla="*/ 771896 h 1750993"/>
              <a:gd name="connsiteX456" fmla="*/ 156924 w 2353859"/>
              <a:gd name="connsiteY456" fmla="*/ 724395 h 1750993"/>
              <a:gd name="connsiteX457" fmla="*/ 216300 w 2353859"/>
              <a:gd name="connsiteY457" fmla="*/ 641267 h 1750993"/>
              <a:gd name="connsiteX458" fmla="*/ 204425 w 2353859"/>
              <a:gd name="connsiteY458" fmla="*/ 688769 h 1750993"/>
              <a:gd name="connsiteX459" fmla="*/ 145048 w 2353859"/>
              <a:gd name="connsiteY459" fmla="*/ 807522 h 1750993"/>
              <a:gd name="connsiteX460" fmla="*/ 85672 w 2353859"/>
              <a:gd name="connsiteY460" fmla="*/ 938151 h 1750993"/>
              <a:gd name="connsiteX461" fmla="*/ 38170 w 2353859"/>
              <a:gd name="connsiteY461" fmla="*/ 1104405 h 1750993"/>
              <a:gd name="connsiteX462" fmla="*/ 26295 w 2353859"/>
              <a:gd name="connsiteY462" fmla="*/ 1151906 h 1750993"/>
              <a:gd name="connsiteX463" fmla="*/ 50046 w 2353859"/>
              <a:gd name="connsiteY463" fmla="*/ 1199408 h 1750993"/>
              <a:gd name="connsiteX464" fmla="*/ 287552 w 2353859"/>
              <a:gd name="connsiteY464" fmla="*/ 1175657 h 1750993"/>
              <a:gd name="connsiteX465" fmla="*/ 323178 w 2353859"/>
              <a:gd name="connsiteY465" fmla="*/ 1151906 h 1750993"/>
              <a:gd name="connsiteX466" fmla="*/ 382555 w 2353859"/>
              <a:gd name="connsiteY466" fmla="*/ 1116280 h 1750993"/>
              <a:gd name="connsiteX467" fmla="*/ 501308 w 2353859"/>
              <a:gd name="connsiteY467" fmla="*/ 985652 h 1750993"/>
              <a:gd name="connsiteX468" fmla="*/ 536934 w 2353859"/>
              <a:gd name="connsiteY468" fmla="*/ 938151 h 1750993"/>
              <a:gd name="connsiteX469" fmla="*/ 548809 w 2353859"/>
              <a:gd name="connsiteY469" fmla="*/ 902525 h 1750993"/>
              <a:gd name="connsiteX470" fmla="*/ 560685 w 2353859"/>
              <a:gd name="connsiteY470" fmla="*/ 807522 h 1750993"/>
              <a:gd name="connsiteX471" fmla="*/ 513183 w 2353859"/>
              <a:gd name="connsiteY471" fmla="*/ 795647 h 1750993"/>
              <a:gd name="connsiteX472" fmla="*/ 346929 w 2353859"/>
              <a:gd name="connsiteY472" fmla="*/ 819397 h 1750993"/>
              <a:gd name="connsiteX473" fmla="*/ 251926 w 2353859"/>
              <a:gd name="connsiteY473" fmla="*/ 914400 h 1750993"/>
              <a:gd name="connsiteX474" fmla="*/ 133173 w 2353859"/>
              <a:gd name="connsiteY474" fmla="*/ 1080654 h 1750993"/>
              <a:gd name="connsiteX475" fmla="*/ 85672 w 2353859"/>
              <a:gd name="connsiteY475" fmla="*/ 1163782 h 1750993"/>
              <a:gd name="connsiteX476" fmla="*/ 73796 w 2353859"/>
              <a:gd name="connsiteY476" fmla="*/ 1211283 h 1750993"/>
              <a:gd name="connsiteX477" fmla="*/ 109422 w 2353859"/>
              <a:gd name="connsiteY477" fmla="*/ 1246909 h 1750993"/>
              <a:gd name="connsiteX478" fmla="*/ 335053 w 2353859"/>
              <a:gd name="connsiteY478" fmla="*/ 1235034 h 1750993"/>
              <a:gd name="connsiteX479" fmla="*/ 536934 w 2353859"/>
              <a:gd name="connsiteY479" fmla="*/ 1151906 h 1750993"/>
              <a:gd name="connsiteX480" fmla="*/ 738814 w 2353859"/>
              <a:gd name="connsiteY480" fmla="*/ 1009403 h 1750993"/>
              <a:gd name="connsiteX481" fmla="*/ 869443 w 2353859"/>
              <a:gd name="connsiteY481" fmla="*/ 866899 h 1750993"/>
              <a:gd name="connsiteX482" fmla="*/ 905069 w 2353859"/>
              <a:gd name="connsiteY482" fmla="*/ 771896 h 1750993"/>
              <a:gd name="connsiteX483" fmla="*/ 869443 w 2353859"/>
              <a:gd name="connsiteY483" fmla="*/ 653143 h 1750993"/>
              <a:gd name="connsiteX484" fmla="*/ 655687 w 2353859"/>
              <a:gd name="connsiteY484" fmla="*/ 653143 h 1750993"/>
              <a:gd name="connsiteX485" fmla="*/ 489433 w 2353859"/>
              <a:gd name="connsiteY485" fmla="*/ 795647 h 1750993"/>
              <a:gd name="connsiteX486" fmla="*/ 465682 w 2353859"/>
              <a:gd name="connsiteY486" fmla="*/ 831273 h 1750993"/>
              <a:gd name="connsiteX487" fmla="*/ 394430 w 2353859"/>
              <a:gd name="connsiteY487" fmla="*/ 961901 h 1750993"/>
              <a:gd name="connsiteX488" fmla="*/ 358804 w 2353859"/>
              <a:gd name="connsiteY488" fmla="*/ 1056904 h 1750993"/>
              <a:gd name="connsiteX489" fmla="*/ 323178 w 2353859"/>
              <a:gd name="connsiteY489" fmla="*/ 1140031 h 1750993"/>
              <a:gd name="connsiteX490" fmla="*/ 465682 w 2353859"/>
              <a:gd name="connsiteY490" fmla="*/ 1318161 h 1750993"/>
              <a:gd name="connsiteX491" fmla="*/ 786316 w 2353859"/>
              <a:gd name="connsiteY491" fmla="*/ 1199408 h 1750993"/>
              <a:gd name="connsiteX492" fmla="*/ 774440 w 2353859"/>
              <a:gd name="connsiteY492" fmla="*/ 641267 h 1750993"/>
              <a:gd name="connsiteX493" fmla="*/ 667562 w 2353859"/>
              <a:gd name="connsiteY493" fmla="*/ 463138 h 1750993"/>
              <a:gd name="connsiteX494" fmla="*/ 631937 w 2353859"/>
              <a:gd name="connsiteY494" fmla="*/ 451262 h 1750993"/>
              <a:gd name="connsiteX495" fmla="*/ 560685 w 2353859"/>
              <a:gd name="connsiteY495" fmla="*/ 439387 h 1750993"/>
              <a:gd name="connsiteX496" fmla="*/ 465682 w 2353859"/>
              <a:gd name="connsiteY496" fmla="*/ 451262 h 1750993"/>
              <a:gd name="connsiteX497" fmla="*/ 382555 w 2353859"/>
              <a:gd name="connsiteY497" fmla="*/ 546265 h 1750993"/>
              <a:gd name="connsiteX498" fmla="*/ 228175 w 2353859"/>
              <a:gd name="connsiteY498" fmla="*/ 819397 h 1750993"/>
              <a:gd name="connsiteX499" fmla="*/ 204425 w 2353859"/>
              <a:gd name="connsiteY499" fmla="*/ 914400 h 1750993"/>
              <a:gd name="connsiteX500" fmla="*/ 228175 w 2353859"/>
              <a:gd name="connsiteY500" fmla="*/ 1080654 h 1750993"/>
              <a:gd name="connsiteX501" fmla="*/ 311303 w 2353859"/>
              <a:gd name="connsiteY501" fmla="*/ 1092530 h 1750993"/>
              <a:gd name="connsiteX502" fmla="*/ 631937 w 2353859"/>
              <a:gd name="connsiteY502" fmla="*/ 1080654 h 1750993"/>
              <a:gd name="connsiteX503" fmla="*/ 703188 w 2353859"/>
              <a:gd name="connsiteY503" fmla="*/ 1068779 h 1750993"/>
              <a:gd name="connsiteX504" fmla="*/ 750690 w 2353859"/>
              <a:gd name="connsiteY504" fmla="*/ 1045028 h 1750993"/>
              <a:gd name="connsiteX505" fmla="*/ 833817 w 2353859"/>
              <a:gd name="connsiteY505" fmla="*/ 1009403 h 1750993"/>
              <a:gd name="connsiteX506" fmla="*/ 893194 w 2353859"/>
              <a:gd name="connsiteY506" fmla="*/ 902525 h 1750993"/>
              <a:gd name="connsiteX507" fmla="*/ 905069 w 2353859"/>
              <a:gd name="connsiteY507" fmla="*/ 866899 h 1750993"/>
              <a:gd name="connsiteX508" fmla="*/ 893194 w 2353859"/>
              <a:gd name="connsiteY508" fmla="*/ 795647 h 1750993"/>
              <a:gd name="connsiteX509" fmla="*/ 833817 w 2353859"/>
              <a:gd name="connsiteY509" fmla="*/ 771896 h 1750993"/>
              <a:gd name="connsiteX510" fmla="*/ 786316 w 2353859"/>
              <a:gd name="connsiteY510" fmla="*/ 760021 h 1750993"/>
              <a:gd name="connsiteX511" fmla="*/ 750690 w 2353859"/>
              <a:gd name="connsiteY511" fmla="*/ 748145 h 1750993"/>
              <a:gd name="connsiteX512" fmla="*/ 608186 w 2353859"/>
              <a:gd name="connsiteY512" fmla="*/ 783771 h 1750993"/>
              <a:gd name="connsiteX513" fmla="*/ 513183 w 2353859"/>
              <a:gd name="connsiteY513" fmla="*/ 902525 h 1750993"/>
              <a:gd name="connsiteX514" fmla="*/ 477557 w 2353859"/>
              <a:gd name="connsiteY514" fmla="*/ 950026 h 1750993"/>
              <a:gd name="connsiteX515" fmla="*/ 465682 w 2353859"/>
              <a:gd name="connsiteY515" fmla="*/ 1009403 h 1750993"/>
              <a:gd name="connsiteX516" fmla="*/ 620061 w 2353859"/>
              <a:gd name="connsiteY516" fmla="*/ 1092530 h 1750993"/>
              <a:gd name="connsiteX517" fmla="*/ 1095074 w 2353859"/>
              <a:gd name="connsiteY517" fmla="*/ 1056904 h 1750993"/>
              <a:gd name="connsiteX518" fmla="*/ 1237578 w 2353859"/>
              <a:gd name="connsiteY518" fmla="*/ 997527 h 1750993"/>
              <a:gd name="connsiteX519" fmla="*/ 1356331 w 2353859"/>
              <a:gd name="connsiteY519" fmla="*/ 926275 h 1750993"/>
              <a:gd name="connsiteX520" fmla="*/ 1427583 w 2353859"/>
              <a:gd name="connsiteY520" fmla="*/ 843148 h 1750993"/>
              <a:gd name="connsiteX521" fmla="*/ 1427583 w 2353859"/>
              <a:gd name="connsiteY521" fmla="*/ 522514 h 1750993"/>
              <a:gd name="connsiteX522" fmla="*/ 1308830 w 2353859"/>
              <a:gd name="connsiteY522" fmla="*/ 451262 h 1750993"/>
              <a:gd name="connsiteX523" fmla="*/ 1095074 w 2353859"/>
              <a:gd name="connsiteY523" fmla="*/ 522514 h 1750993"/>
              <a:gd name="connsiteX524" fmla="*/ 1047573 w 2353859"/>
              <a:gd name="connsiteY524" fmla="*/ 570016 h 1750993"/>
              <a:gd name="connsiteX525" fmla="*/ 893194 w 2353859"/>
              <a:gd name="connsiteY525" fmla="*/ 843148 h 1750993"/>
              <a:gd name="connsiteX526" fmla="*/ 738814 w 2353859"/>
              <a:gd name="connsiteY526" fmla="*/ 1235034 h 1750993"/>
              <a:gd name="connsiteX527" fmla="*/ 726939 w 2353859"/>
              <a:gd name="connsiteY527" fmla="*/ 1294410 h 1750993"/>
              <a:gd name="connsiteX528" fmla="*/ 715064 w 2353859"/>
              <a:gd name="connsiteY528" fmla="*/ 1330036 h 1750993"/>
              <a:gd name="connsiteX529" fmla="*/ 798191 w 2353859"/>
              <a:gd name="connsiteY529" fmla="*/ 1448790 h 1750993"/>
              <a:gd name="connsiteX530" fmla="*/ 1190077 w 2353859"/>
              <a:gd name="connsiteY530" fmla="*/ 1448790 h 1750993"/>
              <a:gd name="connsiteX531" fmla="*/ 1332581 w 2353859"/>
              <a:gd name="connsiteY531" fmla="*/ 1365662 h 1750993"/>
              <a:gd name="connsiteX532" fmla="*/ 1344456 w 2353859"/>
              <a:gd name="connsiteY532" fmla="*/ 1330036 h 1750993"/>
              <a:gd name="connsiteX533" fmla="*/ 1368207 w 2353859"/>
              <a:gd name="connsiteY533" fmla="*/ 1246909 h 1750993"/>
              <a:gd name="connsiteX534" fmla="*/ 1344456 w 2353859"/>
              <a:gd name="connsiteY534" fmla="*/ 973777 h 1750993"/>
              <a:gd name="connsiteX535" fmla="*/ 1237578 w 2353859"/>
              <a:gd name="connsiteY535" fmla="*/ 831273 h 1750993"/>
              <a:gd name="connsiteX536" fmla="*/ 1142575 w 2353859"/>
              <a:gd name="connsiteY536" fmla="*/ 771896 h 1750993"/>
              <a:gd name="connsiteX537" fmla="*/ 952570 w 2353859"/>
              <a:gd name="connsiteY537" fmla="*/ 807522 h 1750993"/>
              <a:gd name="connsiteX538" fmla="*/ 905069 w 2353859"/>
              <a:gd name="connsiteY538" fmla="*/ 855023 h 1750993"/>
              <a:gd name="connsiteX539" fmla="*/ 833817 w 2353859"/>
              <a:gd name="connsiteY539" fmla="*/ 997527 h 1750993"/>
              <a:gd name="connsiteX540" fmla="*/ 869443 w 2353859"/>
              <a:gd name="connsiteY540" fmla="*/ 1151906 h 1750993"/>
              <a:gd name="connsiteX541" fmla="*/ 928820 w 2353859"/>
              <a:gd name="connsiteY541" fmla="*/ 1187532 h 1750993"/>
              <a:gd name="connsiteX542" fmla="*/ 1368207 w 2353859"/>
              <a:gd name="connsiteY542" fmla="*/ 1223158 h 1750993"/>
              <a:gd name="connsiteX543" fmla="*/ 1855095 w 2353859"/>
              <a:gd name="connsiteY543" fmla="*/ 1080654 h 1750993"/>
              <a:gd name="connsiteX544" fmla="*/ 1902596 w 2353859"/>
              <a:gd name="connsiteY544" fmla="*/ 1021278 h 1750993"/>
              <a:gd name="connsiteX545" fmla="*/ 1938222 w 2353859"/>
              <a:gd name="connsiteY545" fmla="*/ 890649 h 1750993"/>
              <a:gd name="connsiteX546" fmla="*/ 1890721 w 2353859"/>
              <a:gd name="connsiteY546" fmla="*/ 498764 h 1750993"/>
              <a:gd name="connsiteX547" fmla="*/ 1819469 w 2353859"/>
              <a:gd name="connsiteY547" fmla="*/ 403761 h 1750993"/>
              <a:gd name="connsiteX548" fmla="*/ 1760092 w 2353859"/>
              <a:gd name="connsiteY548" fmla="*/ 380010 h 1750993"/>
              <a:gd name="connsiteX549" fmla="*/ 1712591 w 2353859"/>
              <a:gd name="connsiteY549" fmla="*/ 356260 h 1750993"/>
              <a:gd name="connsiteX550" fmla="*/ 1534461 w 2353859"/>
              <a:gd name="connsiteY550" fmla="*/ 427512 h 1750993"/>
              <a:gd name="connsiteX551" fmla="*/ 1463209 w 2353859"/>
              <a:gd name="connsiteY551" fmla="*/ 546265 h 1750993"/>
              <a:gd name="connsiteX552" fmla="*/ 1368207 w 2353859"/>
              <a:gd name="connsiteY552" fmla="*/ 843148 h 1750993"/>
              <a:gd name="connsiteX553" fmla="*/ 1403833 w 2353859"/>
              <a:gd name="connsiteY553" fmla="*/ 1187532 h 1750993"/>
              <a:gd name="connsiteX554" fmla="*/ 1498835 w 2353859"/>
              <a:gd name="connsiteY554" fmla="*/ 1235034 h 1750993"/>
              <a:gd name="connsiteX555" fmla="*/ 1629464 w 2353859"/>
              <a:gd name="connsiteY555" fmla="*/ 1270660 h 1750993"/>
              <a:gd name="connsiteX556" fmla="*/ 1926347 w 2353859"/>
              <a:gd name="connsiteY556" fmla="*/ 1246909 h 1750993"/>
              <a:gd name="connsiteX557" fmla="*/ 1961973 w 2353859"/>
              <a:gd name="connsiteY557" fmla="*/ 1187532 h 1750993"/>
              <a:gd name="connsiteX558" fmla="*/ 1902596 w 2353859"/>
              <a:gd name="connsiteY558" fmla="*/ 961901 h 1750993"/>
              <a:gd name="connsiteX559" fmla="*/ 1843220 w 2353859"/>
              <a:gd name="connsiteY559" fmla="*/ 902525 h 1750993"/>
              <a:gd name="connsiteX560" fmla="*/ 1712591 w 2353859"/>
              <a:gd name="connsiteY560" fmla="*/ 843148 h 1750993"/>
              <a:gd name="connsiteX561" fmla="*/ 1498835 w 2353859"/>
              <a:gd name="connsiteY561" fmla="*/ 878774 h 1750993"/>
              <a:gd name="connsiteX562" fmla="*/ 1427583 w 2353859"/>
              <a:gd name="connsiteY562" fmla="*/ 961901 h 1750993"/>
              <a:gd name="connsiteX563" fmla="*/ 1380082 w 2353859"/>
              <a:gd name="connsiteY563" fmla="*/ 1009403 h 1750993"/>
              <a:gd name="connsiteX564" fmla="*/ 1332581 w 2353859"/>
              <a:gd name="connsiteY564" fmla="*/ 1116280 h 1750993"/>
              <a:gd name="connsiteX565" fmla="*/ 1320705 w 2353859"/>
              <a:gd name="connsiteY565" fmla="*/ 1199408 h 1750993"/>
              <a:gd name="connsiteX566" fmla="*/ 1546337 w 2353859"/>
              <a:gd name="connsiteY566" fmla="*/ 1294410 h 1750993"/>
              <a:gd name="connsiteX567" fmla="*/ 2009474 w 2353859"/>
              <a:gd name="connsiteY567" fmla="*/ 1235034 h 1750993"/>
              <a:gd name="connsiteX568" fmla="*/ 2140103 w 2353859"/>
              <a:gd name="connsiteY568" fmla="*/ 1175657 h 1750993"/>
              <a:gd name="connsiteX569" fmla="*/ 2211355 w 2353859"/>
              <a:gd name="connsiteY569" fmla="*/ 1092530 h 1750993"/>
              <a:gd name="connsiteX570" fmla="*/ 2223230 w 2353859"/>
              <a:gd name="connsiteY570" fmla="*/ 1009403 h 1750993"/>
              <a:gd name="connsiteX571" fmla="*/ 2151978 w 2353859"/>
              <a:gd name="connsiteY571" fmla="*/ 676893 h 1750993"/>
              <a:gd name="connsiteX572" fmla="*/ 2116352 w 2353859"/>
              <a:gd name="connsiteY572" fmla="*/ 617517 h 1750993"/>
              <a:gd name="connsiteX573" fmla="*/ 2033225 w 2353859"/>
              <a:gd name="connsiteY573" fmla="*/ 546265 h 1750993"/>
              <a:gd name="connsiteX574" fmla="*/ 1997599 w 2353859"/>
              <a:gd name="connsiteY574" fmla="*/ 522514 h 1750993"/>
              <a:gd name="connsiteX575" fmla="*/ 1914472 w 2353859"/>
              <a:gd name="connsiteY575" fmla="*/ 498764 h 1750993"/>
              <a:gd name="connsiteX576" fmla="*/ 1688840 w 2353859"/>
              <a:gd name="connsiteY576" fmla="*/ 558140 h 1750993"/>
              <a:gd name="connsiteX577" fmla="*/ 1427583 w 2353859"/>
              <a:gd name="connsiteY577" fmla="*/ 855023 h 1750993"/>
              <a:gd name="connsiteX578" fmla="*/ 1391957 w 2353859"/>
              <a:gd name="connsiteY578" fmla="*/ 890649 h 1750993"/>
              <a:gd name="connsiteX579" fmla="*/ 1344456 w 2353859"/>
              <a:gd name="connsiteY579" fmla="*/ 985652 h 1750993"/>
              <a:gd name="connsiteX580" fmla="*/ 1356331 w 2353859"/>
              <a:gd name="connsiteY580" fmla="*/ 1045028 h 1750993"/>
              <a:gd name="connsiteX581" fmla="*/ 1463209 w 2353859"/>
              <a:gd name="connsiteY581" fmla="*/ 1056904 h 1750993"/>
              <a:gd name="connsiteX582" fmla="*/ 1558212 w 2353859"/>
              <a:gd name="connsiteY582" fmla="*/ 1068779 h 1750993"/>
              <a:gd name="connsiteX583" fmla="*/ 1760092 w 2353859"/>
              <a:gd name="connsiteY583" fmla="*/ 1045028 h 1750993"/>
              <a:gd name="connsiteX584" fmla="*/ 1676965 w 2353859"/>
              <a:gd name="connsiteY584" fmla="*/ 807522 h 1750993"/>
              <a:gd name="connsiteX585" fmla="*/ 1617588 w 2353859"/>
              <a:gd name="connsiteY585" fmla="*/ 795647 h 1750993"/>
              <a:gd name="connsiteX586" fmla="*/ 1380082 w 2353859"/>
              <a:gd name="connsiteY586" fmla="*/ 866899 h 1750993"/>
              <a:gd name="connsiteX587" fmla="*/ 1296955 w 2353859"/>
              <a:gd name="connsiteY587" fmla="*/ 950026 h 1750993"/>
              <a:gd name="connsiteX588" fmla="*/ 1261329 w 2353859"/>
              <a:gd name="connsiteY588" fmla="*/ 1009403 h 1750993"/>
              <a:gd name="connsiteX589" fmla="*/ 1190077 w 2353859"/>
              <a:gd name="connsiteY589" fmla="*/ 1140031 h 1750993"/>
              <a:gd name="connsiteX590" fmla="*/ 1178201 w 2353859"/>
              <a:gd name="connsiteY590" fmla="*/ 1211283 h 1750993"/>
              <a:gd name="connsiteX591" fmla="*/ 1261329 w 2353859"/>
              <a:gd name="connsiteY591" fmla="*/ 1235034 h 1750993"/>
              <a:gd name="connsiteX592" fmla="*/ 1498835 w 2353859"/>
              <a:gd name="connsiteY592" fmla="*/ 1223158 h 1750993"/>
              <a:gd name="connsiteX593" fmla="*/ 1724466 w 2353859"/>
              <a:gd name="connsiteY593" fmla="*/ 1092530 h 1750993"/>
              <a:gd name="connsiteX594" fmla="*/ 1760092 w 2353859"/>
              <a:gd name="connsiteY594" fmla="*/ 1056904 h 1750993"/>
              <a:gd name="connsiteX595" fmla="*/ 1819469 w 2353859"/>
              <a:gd name="connsiteY595" fmla="*/ 938151 h 1750993"/>
              <a:gd name="connsiteX596" fmla="*/ 1807594 w 2353859"/>
              <a:gd name="connsiteY596" fmla="*/ 843148 h 1750993"/>
              <a:gd name="connsiteX597" fmla="*/ 1676965 w 2353859"/>
              <a:gd name="connsiteY597" fmla="*/ 795647 h 1750993"/>
              <a:gd name="connsiteX598" fmla="*/ 1427583 w 2353859"/>
              <a:gd name="connsiteY598" fmla="*/ 831273 h 1750993"/>
              <a:gd name="connsiteX599" fmla="*/ 1332581 w 2353859"/>
              <a:gd name="connsiteY599" fmla="*/ 890649 h 1750993"/>
              <a:gd name="connsiteX600" fmla="*/ 1190077 w 2353859"/>
              <a:gd name="connsiteY600" fmla="*/ 1021278 h 1750993"/>
              <a:gd name="connsiteX601" fmla="*/ 1154451 w 2353859"/>
              <a:gd name="connsiteY601" fmla="*/ 1092530 h 1750993"/>
              <a:gd name="connsiteX602" fmla="*/ 1118825 w 2353859"/>
              <a:gd name="connsiteY602" fmla="*/ 1140031 h 1750993"/>
              <a:gd name="connsiteX603" fmla="*/ 1106950 w 2353859"/>
              <a:gd name="connsiteY603" fmla="*/ 1199408 h 1750993"/>
              <a:gd name="connsiteX604" fmla="*/ 1190077 w 2353859"/>
              <a:gd name="connsiteY604" fmla="*/ 1306286 h 1750993"/>
              <a:gd name="connsiteX605" fmla="*/ 1213827 w 2353859"/>
              <a:gd name="connsiteY605" fmla="*/ 1306286 h 175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2353859" h="1750993">
                <a:moveTo>
                  <a:pt x="145048" y="605641"/>
                </a:moveTo>
                <a:cubicBezTo>
                  <a:pt x="160882" y="601683"/>
                  <a:pt x="177952" y="601065"/>
                  <a:pt x="192550" y="593766"/>
                </a:cubicBezTo>
                <a:cubicBezTo>
                  <a:pt x="210253" y="584915"/>
                  <a:pt x="223945" y="569644"/>
                  <a:pt x="240051" y="558140"/>
                </a:cubicBezTo>
                <a:cubicBezTo>
                  <a:pt x="334562" y="490633"/>
                  <a:pt x="212738" y="585009"/>
                  <a:pt x="311303" y="498764"/>
                </a:cubicBezTo>
                <a:cubicBezTo>
                  <a:pt x="330378" y="482073"/>
                  <a:pt x="352757" y="469185"/>
                  <a:pt x="370679" y="451262"/>
                </a:cubicBezTo>
                <a:cubicBezTo>
                  <a:pt x="380771" y="441170"/>
                  <a:pt x="385293" y="426600"/>
                  <a:pt x="394430" y="415636"/>
                </a:cubicBezTo>
                <a:cubicBezTo>
                  <a:pt x="405181" y="402734"/>
                  <a:pt x="418181" y="391885"/>
                  <a:pt x="430056" y="380010"/>
                </a:cubicBezTo>
                <a:cubicBezTo>
                  <a:pt x="426098" y="391885"/>
                  <a:pt x="424901" y="405075"/>
                  <a:pt x="418181" y="415636"/>
                </a:cubicBezTo>
                <a:cubicBezTo>
                  <a:pt x="396929" y="449032"/>
                  <a:pt x="361630" y="473886"/>
                  <a:pt x="346929" y="510639"/>
                </a:cubicBezTo>
                <a:cubicBezTo>
                  <a:pt x="326498" y="561715"/>
                  <a:pt x="316291" y="592001"/>
                  <a:pt x="287552" y="641267"/>
                </a:cubicBezTo>
                <a:cubicBezTo>
                  <a:pt x="273169" y="665923"/>
                  <a:pt x="254737" y="688042"/>
                  <a:pt x="240051" y="712519"/>
                </a:cubicBezTo>
                <a:cubicBezTo>
                  <a:pt x="230943" y="727699"/>
                  <a:pt x="226120" y="745291"/>
                  <a:pt x="216300" y="760021"/>
                </a:cubicBezTo>
                <a:cubicBezTo>
                  <a:pt x="202240" y="781110"/>
                  <a:pt x="182858" y="798308"/>
                  <a:pt x="168799" y="819397"/>
                </a:cubicBezTo>
                <a:cubicBezTo>
                  <a:pt x="143192" y="857807"/>
                  <a:pt x="118192" y="896861"/>
                  <a:pt x="97547" y="938151"/>
                </a:cubicBezTo>
                <a:cubicBezTo>
                  <a:pt x="85672" y="961902"/>
                  <a:pt x="77149" y="987649"/>
                  <a:pt x="61921" y="1009403"/>
                </a:cubicBezTo>
                <a:cubicBezTo>
                  <a:pt x="49080" y="1027747"/>
                  <a:pt x="30254" y="1041070"/>
                  <a:pt x="14420" y="1056904"/>
                </a:cubicBezTo>
                <a:cubicBezTo>
                  <a:pt x="10461" y="1068779"/>
                  <a:pt x="-6307" y="1101381"/>
                  <a:pt x="2544" y="1092530"/>
                </a:cubicBezTo>
                <a:cubicBezTo>
                  <a:pt x="45946" y="1049128"/>
                  <a:pt x="49028" y="1007706"/>
                  <a:pt x="85672" y="961901"/>
                </a:cubicBezTo>
                <a:cubicBezTo>
                  <a:pt x="103157" y="940044"/>
                  <a:pt x="127864" y="924619"/>
                  <a:pt x="145048" y="902525"/>
                </a:cubicBezTo>
                <a:cubicBezTo>
                  <a:pt x="183474" y="853120"/>
                  <a:pt x="211194" y="795666"/>
                  <a:pt x="251926" y="748145"/>
                </a:cubicBezTo>
                <a:cubicBezTo>
                  <a:pt x="275677" y="720436"/>
                  <a:pt x="301281" y="694214"/>
                  <a:pt x="323178" y="665018"/>
                </a:cubicBezTo>
                <a:cubicBezTo>
                  <a:pt x="348868" y="630764"/>
                  <a:pt x="370679" y="593766"/>
                  <a:pt x="394430" y="558140"/>
                </a:cubicBezTo>
                <a:lnTo>
                  <a:pt x="418181" y="522514"/>
                </a:lnTo>
                <a:cubicBezTo>
                  <a:pt x="418184" y="522509"/>
                  <a:pt x="465678" y="451266"/>
                  <a:pt x="465682" y="451262"/>
                </a:cubicBezTo>
                <a:cubicBezTo>
                  <a:pt x="511400" y="405544"/>
                  <a:pt x="491992" y="429610"/>
                  <a:pt x="525059" y="380010"/>
                </a:cubicBezTo>
                <a:cubicBezTo>
                  <a:pt x="521100" y="411678"/>
                  <a:pt x="520923" y="444052"/>
                  <a:pt x="513183" y="475013"/>
                </a:cubicBezTo>
                <a:cubicBezTo>
                  <a:pt x="508890" y="492187"/>
                  <a:pt x="496008" y="506078"/>
                  <a:pt x="489433" y="522514"/>
                </a:cubicBezTo>
                <a:cubicBezTo>
                  <a:pt x="480135" y="545759"/>
                  <a:pt x="475311" y="570656"/>
                  <a:pt x="465682" y="593766"/>
                </a:cubicBezTo>
                <a:cubicBezTo>
                  <a:pt x="441781" y="651127"/>
                  <a:pt x="411985" y="692963"/>
                  <a:pt x="382555" y="748145"/>
                </a:cubicBezTo>
                <a:cubicBezTo>
                  <a:pt x="365893" y="779385"/>
                  <a:pt x="352007" y="812066"/>
                  <a:pt x="335053" y="843148"/>
                </a:cubicBezTo>
                <a:cubicBezTo>
                  <a:pt x="328219" y="855678"/>
                  <a:pt x="318234" y="866298"/>
                  <a:pt x="311303" y="878774"/>
                </a:cubicBezTo>
                <a:cubicBezTo>
                  <a:pt x="298407" y="901986"/>
                  <a:pt x="288573" y="926814"/>
                  <a:pt x="275677" y="950026"/>
                </a:cubicBezTo>
                <a:cubicBezTo>
                  <a:pt x="268746" y="962502"/>
                  <a:pt x="259007" y="973260"/>
                  <a:pt x="251926" y="985652"/>
                </a:cubicBezTo>
                <a:cubicBezTo>
                  <a:pt x="243143" y="1001022"/>
                  <a:pt x="236958" y="1017783"/>
                  <a:pt x="228175" y="1033153"/>
                </a:cubicBezTo>
                <a:cubicBezTo>
                  <a:pt x="221094" y="1045545"/>
                  <a:pt x="210808" y="1056013"/>
                  <a:pt x="204425" y="1068779"/>
                </a:cubicBezTo>
                <a:cubicBezTo>
                  <a:pt x="201922" y="1073786"/>
                  <a:pt x="212716" y="1061204"/>
                  <a:pt x="216300" y="1056904"/>
                </a:cubicBezTo>
                <a:cubicBezTo>
                  <a:pt x="232526" y="1037432"/>
                  <a:pt x="250760" y="1019261"/>
                  <a:pt x="263801" y="997527"/>
                </a:cubicBezTo>
                <a:cubicBezTo>
                  <a:pt x="275676" y="977735"/>
                  <a:pt x="285256" y="956370"/>
                  <a:pt x="299427" y="938151"/>
                </a:cubicBezTo>
                <a:cubicBezTo>
                  <a:pt x="340813" y="884941"/>
                  <a:pt x="399909" y="844064"/>
                  <a:pt x="430056" y="783771"/>
                </a:cubicBezTo>
                <a:cubicBezTo>
                  <a:pt x="473323" y="697239"/>
                  <a:pt x="431036" y="773518"/>
                  <a:pt x="501308" y="676893"/>
                </a:cubicBezTo>
                <a:cubicBezTo>
                  <a:pt x="577061" y="572732"/>
                  <a:pt x="517484" y="636966"/>
                  <a:pt x="584435" y="570016"/>
                </a:cubicBezTo>
                <a:cubicBezTo>
                  <a:pt x="588394" y="558141"/>
                  <a:pt x="590100" y="545258"/>
                  <a:pt x="596311" y="534390"/>
                </a:cubicBezTo>
                <a:cubicBezTo>
                  <a:pt x="606131" y="517205"/>
                  <a:pt x="631937" y="467096"/>
                  <a:pt x="631937" y="486888"/>
                </a:cubicBezTo>
                <a:cubicBezTo>
                  <a:pt x="631937" y="507939"/>
                  <a:pt x="570033" y="596951"/>
                  <a:pt x="560685" y="617517"/>
                </a:cubicBezTo>
                <a:cubicBezTo>
                  <a:pt x="550325" y="640308"/>
                  <a:pt x="549092" y="666884"/>
                  <a:pt x="536934" y="688769"/>
                </a:cubicBezTo>
                <a:cubicBezTo>
                  <a:pt x="509209" y="738674"/>
                  <a:pt x="464420" y="778799"/>
                  <a:pt x="441931" y="831273"/>
                </a:cubicBezTo>
                <a:cubicBezTo>
                  <a:pt x="430056" y="858982"/>
                  <a:pt x="420597" y="887857"/>
                  <a:pt x="406305" y="914400"/>
                </a:cubicBezTo>
                <a:cubicBezTo>
                  <a:pt x="392772" y="939533"/>
                  <a:pt x="373490" y="961175"/>
                  <a:pt x="358804" y="985652"/>
                </a:cubicBezTo>
                <a:cubicBezTo>
                  <a:pt x="349696" y="1000832"/>
                  <a:pt x="344161" y="1017973"/>
                  <a:pt x="335053" y="1033153"/>
                </a:cubicBezTo>
                <a:cubicBezTo>
                  <a:pt x="320367" y="1057630"/>
                  <a:pt x="301935" y="1079749"/>
                  <a:pt x="287552" y="1104405"/>
                </a:cubicBezTo>
                <a:cubicBezTo>
                  <a:pt x="274172" y="1127342"/>
                  <a:pt x="265306" y="1152720"/>
                  <a:pt x="251926" y="1175657"/>
                </a:cubicBezTo>
                <a:cubicBezTo>
                  <a:pt x="237543" y="1200313"/>
                  <a:pt x="204425" y="1246909"/>
                  <a:pt x="204425" y="1246909"/>
                </a:cubicBezTo>
                <a:cubicBezTo>
                  <a:pt x="228421" y="1150921"/>
                  <a:pt x="230921" y="1126323"/>
                  <a:pt x="311303" y="1009403"/>
                </a:cubicBezTo>
                <a:cubicBezTo>
                  <a:pt x="354846" y="946068"/>
                  <a:pt x="407558" y="888142"/>
                  <a:pt x="441931" y="819397"/>
                </a:cubicBezTo>
                <a:cubicBezTo>
                  <a:pt x="497620" y="708022"/>
                  <a:pt x="421968" y="849723"/>
                  <a:pt x="536934" y="688769"/>
                </a:cubicBezTo>
                <a:cubicBezTo>
                  <a:pt x="555484" y="662799"/>
                  <a:pt x="565664" y="631451"/>
                  <a:pt x="584435" y="605641"/>
                </a:cubicBezTo>
                <a:cubicBezTo>
                  <a:pt x="597606" y="587531"/>
                  <a:pt x="617949" y="575626"/>
                  <a:pt x="631937" y="558140"/>
                </a:cubicBezTo>
                <a:cubicBezTo>
                  <a:pt x="649769" y="535850"/>
                  <a:pt x="661606" y="509178"/>
                  <a:pt x="679438" y="486888"/>
                </a:cubicBezTo>
                <a:cubicBezTo>
                  <a:pt x="790818" y="347663"/>
                  <a:pt x="676320" y="522033"/>
                  <a:pt x="750690" y="391886"/>
                </a:cubicBezTo>
                <a:cubicBezTo>
                  <a:pt x="757771" y="379494"/>
                  <a:pt x="760168" y="356260"/>
                  <a:pt x="774440" y="356260"/>
                </a:cubicBezTo>
                <a:cubicBezTo>
                  <a:pt x="786958" y="356260"/>
                  <a:pt x="768775" y="381018"/>
                  <a:pt x="762565" y="391886"/>
                </a:cubicBezTo>
                <a:cubicBezTo>
                  <a:pt x="736959" y="436697"/>
                  <a:pt x="708067" y="479571"/>
                  <a:pt x="679438" y="522514"/>
                </a:cubicBezTo>
                <a:cubicBezTo>
                  <a:pt x="660549" y="550847"/>
                  <a:pt x="638108" y="576765"/>
                  <a:pt x="620061" y="605641"/>
                </a:cubicBezTo>
                <a:cubicBezTo>
                  <a:pt x="600269" y="637309"/>
                  <a:pt x="579501" y="668387"/>
                  <a:pt x="560685" y="700644"/>
                </a:cubicBezTo>
                <a:cubicBezTo>
                  <a:pt x="551765" y="715935"/>
                  <a:pt x="545910" y="732886"/>
                  <a:pt x="536934" y="748145"/>
                </a:cubicBezTo>
                <a:cubicBezTo>
                  <a:pt x="506298" y="800226"/>
                  <a:pt x="471554" y="849862"/>
                  <a:pt x="441931" y="902525"/>
                </a:cubicBezTo>
                <a:cubicBezTo>
                  <a:pt x="435794" y="913435"/>
                  <a:pt x="435140" y="926712"/>
                  <a:pt x="430056" y="938151"/>
                </a:cubicBezTo>
                <a:cubicBezTo>
                  <a:pt x="354451" y="1108262"/>
                  <a:pt x="433870" y="918647"/>
                  <a:pt x="358804" y="1068779"/>
                </a:cubicBezTo>
                <a:cubicBezTo>
                  <a:pt x="353206" y="1079975"/>
                  <a:pt x="352527" y="1093209"/>
                  <a:pt x="346929" y="1104405"/>
                </a:cubicBezTo>
                <a:cubicBezTo>
                  <a:pt x="340546" y="1117171"/>
                  <a:pt x="323178" y="1154303"/>
                  <a:pt x="323178" y="1140031"/>
                </a:cubicBezTo>
                <a:cubicBezTo>
                  <a:pt x="323178" y="1106632"/>
                  <a:pt x="418019" y="1009605"/>
                  <a:pt x="418181" y="1009403"/>
                </a:cubicBezTo>
                <a:cubicBezTo>
                  <a:pt x="515164" y="888175"/>
                  <a:pt x="450838" y="943347"/>
                  <a:pt x="536934" y="878774"/>
                </a:cubicBezTo>
                <a:cubicBezTo>
                  <a:pt x="584158" y="800067"/>
                  <a:pt x="568889" y="818005"/>
                  <a:pt x="643812" y="736270"/>
                </a:cubicBezTo>
                <a:cubicBezTo>
                  <a:pt x="662726" y="715637"/>
                  <a:pt x="685537" y="698617"/>
                  <a:pt x="703188" y="676893"/>
                </a:cubicBezTo>
                <a:cubicBezTo>
                  <a:pt x="786175" y="574756"/>
                  <a:pt x="783598" y="563719"/>
                  <a:pt x="845692" y="475013"/>
                </a:cubicBezTo>
                <a:cubicBezTo>
                  <a:pt x="857042" y="458799"/>
                  <a:pt x="869443" y="443346"/>
                  <a:pt x="881318" y="427512"/>
                </a:cubicBezTo>
                <a:cubicBezTo>
                  <a:pt x="828305" y="586554"/>
                  <a:pt x="873326" y="473239"/>
                  <a:pt x="703188" y="724395"/>
                </a:cubicBezTo>
                <a:cubicBezTo>
                  <a:pt x="671170" y="771660"/>
                  <a:pt x="639853" y="819398"/>
                  <a:pt x="608186" y="866899"/>
                </a:cubicBezTo>
                <a:cubicBezTo>
                  <a:pt x="552807" y="949968"/>
                  <a:pt x="538490" y="970349"/>
                  <a:pt x="477557" y="1068779"/>
                </a:cubicBezTo>
                <a:cubicBezTo>
                  <a:pt x="453259" y="1108030"/>
                  <a:pt x="430956" y="1148502"/>
                  <a:pt x="406305" y="1187532"/>
                </a:cubicBezTo>
                <a:cubicBezTo>
                  <a:pt x="383441" y="1223733"/>
                  <a:pt x="354201" y="1256113"/>
                  <a:pt x="335053" y="1294410"/>
                </a:cubicBezTo>
                <a:cubicBezTo>
                  <a:pt x="297477" y="1369565"/>
                  <a:pt x="322636" y="1328312"/>
                  <a:pt x="251926" y="1413164"/>
                </a:cubicBezTo>
                <a:cubicBezTo>
                  <a:pt x="240382" y="1447798"/>
                  <a:pt x="237265" y="1462748"/>
                  <a:pt x="216300" y="1496291"/>
                </a:cubicBezTo>
                <a:cubicBezTo>
                  <a:pt x="205810" y="1513075"/>
                  <a:pt x="192549" y="1527958"/>
                  <a:pt x="180674" y="1543792"/>
                </a:cubicBezTo>
                <a:cubicBezTo>
                  <a:pt x="188591" y="1520041"/>
                  <a:pt x="195127" y="1495785"/>
                  <a:pt x="204425" y="1472540"/>
                </a:cubicBezTo>
                <a:cubicBezTo>
                  <a:pt x="244032" y="1373524"/>
                  <a:pt x="274922" y="1317363"/>
                  <a:pt x="335053" y="1223158"/>
                </a:cubicBezTo>
                <a:cubicBezTo>
                  <a:pt x="424250" y="1083416"/>
                  <a:pt x="510149" y="941210"/>
                  <a:pt x="608186" y="807522"/>
                </a:cubicBezTo>
                <a:cubicBezTo>
                  <a:pt x="676206" y="714767"/>
                  <a:pt x="772689" y="588767"/>
                  <a:pt x="833817" y="486888"/>
                </a:cubicBezTo>
                <a:cubicBezTo>
                  <a:pt x="857568" y="447304"/>
                  <a:pt x="878041" y="405558"/>
                  <a:pt x="905069" y="368135"/>
                </a:cubicBezTo>
                <a:cubicBezTo>
                  <a:pt x="929706" y="334023"/>
                  <a:pt x="962199" y="306219"/>
                  <a:pt x="988196" y="273132"/>
                </a:cubicBezTo>
                <a:cubicBezTo>
                  <a:pt x="1005832" y="250687"/>
                  <a:pt x="1018909" y="224965"/>
                  <a:pt x="1035698" y="201880"/>
                </a:cubicBezTo>
                <a:cubicBezTo>
                  <a:pt x="1050606" y="181382"/>
                  <a:pt x="1067991" y="162781"/>
                  <a:pt x="1083199" y="142504"/>
                </a:cubicBezTo>
                <a:cubicBezTo>
                  <a:pt x="1110642" y="105913"/>
                  <a:pt x="1103475" y="101663"/>
                  <a:pt x="1142575" y="71252"/>
                </a:cubicBezTo>
                <a:cubicBezTo>
                  <a:pt x="1165107" y="53727"/>
                  <a:pt x="1213827" y="23751"/>
                  <a:pt x="1213827" y="23751"/>
                </a:cubicBezTo>
                <a:cubicBezTo>
                  <a:pt x="1168029" y="161149"/>
                  <a:pt x="1219924" y="32831"/>
                  <a:pt x="1142575" y="154379"/>
                </a:cubicBezTo>
                <a:cubicBezTo>
                  <a:pt x="1111009" y="203983"/>
                  <a:pt x="1097497" y="256413"/>
                  <a:pt x="1071324" y="308758"/>
                </a:cubicBezTo>
                <a:cubicBezTo>
                  <a:pt x="1057051" y="337303"/>
                  <a:pt x="1037632" y="363115"/>
                  <a:pt x="1023822" y="391886"/>
                </a:cubicBezTo>
                <a:cubicBezTo>
                  <a:pt x="990081" y="462179"/>
                  <a:pt x="956198" y="532634"/>
                  <a:pt x="928820" y="605641"/>
                </a:cubicBezTo>
                <a:cubicBezTo>
                  <a:pt x="916945" y="637309"/>
                  <a:pt x="906930" y="669738"/>
                  <a:pt x="893194" y="700644"/>
                </a:cubicBezTo>
                <a:cubicBezTo>
                  <a:pt x="875220" y="741086"/>
                  <a:pt x="847812" y="777411"/>
                  <a:pt x="833817" y="819397"/>
                </a:cubicBezTo>
                <a:cubicBezTo>
                  <a:pt x="802051" y="914695"/>
                  <a:pt x="825705" y="871100"/>
                  <a:pt x="762565" y="950026"/>
                </a:cubicBezTo>
                <a:cubicBezTo>
                  <a:pt x="758607" y="961901"/>
                  <a:pt x="738172" y="985652"/>
                  <a:pt x="750690" y="985652"/>
                </a:cubicBezTo>
                <a:cubicBezTo>
                  <a:pt x="764962" y="985652"/>
                  <a:pt x="766255" y="961718"/>
                  <a:pt x="774440" y="950026"/>
                </a:cubicBezTo>
                <a:cubicBezTo>
                  <a:pt x="793967" y="922130"/>
                  <a:pt x="814290" y="894795"/>
                  <a:pt x="833817" y="866899"/>
                </a:cubicBezTo>
                <a:cubicBezTo>
                  <a:pt x="869709" y="815624"/>
                  <a:pt x="901596" y="761392"/>
                  <a:pt x="940695" y="712519"/>
                </a:cubicBezTo>
                <a:cubicBezTo>
                  <a:pt x="996423" y="642860"/>
                  <a:pt x="1015521" y="621583"/>
                  <a:pt x="1071324" y="534390"/>
                </a:cubicBezTo>
                <a:cubicBezTo>
                  <a:pt x="1108650" y="476067"/>
                  <a:pt x="1136655" y="411656"/>
                  <a:pt x="1178201" y="356260"/>
                </a:cubicBezTo>
                <a:cubicBezTo>
                  <a:pt x="1190076" y="340426"/>
                  <a:pt x="1203854" y="325854"/>
                  <a:pt x="1213827" y="308758"/>
                </a:cubicBezTo>
                <a:cubicBezTo>
                  <a:pt x="1231667" y="278176"/>
                  <a:pt x="1288528" y="191090"/>
                  <a:pt x="1261329" y="213756"/>
                </a:cubicBezTo>
                <a:cubicBezTo>
                  <a:pt x="1137214" y="317184"/>
                  <a:pt x="1212395" y="247574"/>
                  <a:pt x="1059448" y="427512"/>
                </a:cubicBezTo>
                <a:cubicBezTo>
                  <a:pt x="959534" y="545058"/>
                  <a:pt x="1004982" y="487794"/>
                  <a:pt x="893194" y="629392"/>
                </a:cubicBezTo>
                <a:cubicBezTo>
                  <a:pt x="865227" y="664816"/>
                  <a:pt x="841980" y="704356"/>
                  <a:pt x="810066" y="736270"/>
                </a:cubicBezTo>
                <a:cubicBezTo>
                  <a:pt x="794232" y="752104"/>
                  <a:pt x="776000" y="765857"/>
                  <a:pt x="762565" y="783771"/>
                </a:cubicBezTo>
                <a:cubicBezTo>
                  <a:pt x="740159" y="813646"/>
                  <a:pt x="724894" y="848386"/>
                  <a:pt x="703188" y="878774"/>
                </a:cubicBezTo>
                <a:cubicBezTo>
                  <a:pt x="685218" y="903932"/>
                  <a:pt x="661996" y="925023"/>
                  <a:pt x="643812" y="950026"/>
                </a:cubicBezTo>
                <a:cubicBezTo>
                  <a:pt x="630236" y="968693"/>
                  <a:pt x="621422" y="990494"/>
                  <a:pt x="608186" y="1009403"/>
                </a:cubicBezTo>
                <a:cubicBezTo>
                  <a:pt x="593651" y="1030167"/>
                  <a:pt x="573969" y="1047193"/>
                  <a:pt x="560685" y="1068779"/>
                </a:cubicBezTo>
                <a:cubicBezTo>
                  <a:pt x="443012" y="1259997"/>
                  <a:pt x="577420" y="1083486"/>
                  <a:pt x="465682" y="1223158"/>
                </a:cubicBezTo>
                <a:cubicBezTo>
                  <a:pt x="465682" y="1223158"/>
                  <a:pt x="503787" y="1166621"/>
                  <a:pt x="525059" y="1140031"/>
                </a:cubicBezTo>
                <a:cubicBezTo>
                  <a:pt x="551345" y="1107173"/>
                  <a:pt x="583627" y="1079197"/>
                  <a:pt x="608186" y="1045028"/>
                </a:cubicBezTo>
                <a:cubicBezTo>
                  <a:pt x="674825" y="952313"/>
                  <a:pt x="727649" y="849802"/>
                  <a:pt x="798191" y="760021"/>
                </a:cubicBezTo>
                <a:cubicBezTo>
                  <a:pt x="887880" y="645871"/>
                  <a:pt x="1017789" y="484063"/>
                  <a:pt x="1095074" y="368135"/>
                </a:cubicBezTo>
                <a:cubicBezTo>
                  <a:pt x="1126742" y="320634"/>
                  <a:pt x="1159820" y="274043"/>
                  <a:pt x="1190077" y="225631"/>
                </a:cubicBezTo>
                <a:cubicBezTo>
                  <a:pt x="1199459" y="210619"/>
                  <a:pt x="1203538" y="192535"/>
                  <a:pt x="1213827" y="178130"/>
                </a:cubicBezTo>
                <a:cubicBezTo>
                  <a:pt x="1223588" y="164464"/>
                  <a:pt x="1239376" y="155939"/>
                  <a:pt x="1249453" y="142504"/>
                </a:cubicBezTo>
                <a:cubicBezTo>
                  <a:pt x="1263302" y="124039"/>
                  <a:pt x="1272276" y="102332"/>
                  <a:pt x="1285079" y="83127"/>
                </a:cubicBezTo>
                <a:cubicBezTo>
                  <a:pt x="1296058" y="66659"/>
                  <a:pt x="1309201" y="51731"/>
                  <a:pt x="1320705" y="35626"/>
                </a:cubicBezTo>
                <a:cubicBezTo>
                  <a:pt x="1329001" y="24012"/>
                  <a:pt x="1336539" y="11875"/>
                  <a:pt x="1344456" y="0"/>
                </a:cubicBezTo>
                <a:cubicBezTo>
                  <a:pt x="1300751" y="174818"/>
                  <a:pt x="1351817" y="26632"/>
                  <a:pt x="1273204" y="154379"/>
                </a:cubicBezTo>
                <a:cubicBezTo>
                  <a:pt x="1254648" y="184532"/>
                  <a:pt x="1244468" y="219358"/>
                  <a:pt x="1225703" y="249382"/>
                </a:cubicBezTo>
                <a:cubicBezTo>
                  <a:pt x="1184968" y="314558"/>
                  <a:pt x="1141189" y="377900"/>
                  <a:pt x="1095074" y="439387"/>
                </a:cubicBezTo>
                <a:cubicBezTo>
                  <a:pt x="1033233" y="521841"/>
                  <a:pt x="985163" y="583634"/>
                  <a:pt x="928820" y="665018"/>
                </a:cubicBezTo>
                <a:cubicBezTo>
                  <a:pt x="912572" y="688487"/>
                  <a:pt x="899150" y="713980"/>
                  <a:pt x="881318" y="736270"/>
                </a:cubicBezTo>
                <a:cubicBezTo>
                  <a:pt x="865484" y="756062"/>
                  <a:pt x="847877" y="774557"/>
                  <a:pt x="833817" y="795647"/>
                </a:cubicBezTo>
                <a:cubicBezTo>
                  <a:pt x="823997" y="810376"/>
                  <a:pt x="819886" y="828419"/>
                  <a:pt x="810066" y="843148"/>
                </a:cubicBezTo>
                <a:cubicBezTo>
                  <a:pt x="788108" y="876084"/>
                  <a:pt x="756516" y="902745"/>
                  <a:pt x="738814" y="938151"/>
                </a:cubicBezTo>
                <a:cubicBezTo>
                  <a:pt x="730897" y="953985"/>
                  <a:pt x="722037" y="969381"/>
                  <a:pt x="715064" y="985652"/>
                </a:cubicBezTo>
                <a:cubicBezTo>
                  <a:pt x="710133" y="997158"/>
                  <a:pt x="691992" y="1026876"/>
                  <a:pt x="703188" y="1021278"/>
                </a:cubicBezTo>
                <a:cubicBezTo>
                  <a:pt x="720891" y="1012427"/>
                  <a:pt x="724819" y="987772"/>
                  <a:pt x="738814" y="973777"/>
                </a:cubicBezTo>
                <a:cubicBezTo>
                  <a:pt x="752809" y="959782"/>
                  <a:pt x="771726" y="951525"/>
                  <a:pt x="786316" y="938151"/>
                </a:cubicBezTo>
                <a:cubicBezTo>
                  <a:pt x="884054" y="848557"/>
                  <a:pt x="931830" y="784217"/>
                  <a:pt x="1023822" y="676893"/>
                </a:cubicBezTo>
                <a:cubicBezTo>
                  <a:pt x="1047573" y="649184"/>
                  <a:pt x="1073609" y="623281"/>
                  <a:pt x="1095074" y="593766"/>
                </a:cubicBezTo>
                <a:lnTo>
                  <a:pt x="1190077" y="463138"/>
                </a:lnTo>
                <a:cubicBezTo>
                  <a:pt x="1210014" y="435533"/>
                  <a:pt x="1228547" y="406889"/>
                  <a:pt x="1249453" y="380010"/>
                </a:cubicBezTo>
                <a:lnTo>
                  <a:pt x="1332581" y="273132"/>
                </a:lnTo>
                <a:cubicBezTo>
                  <a:pt x="1340498" y="285007"/>
                  <a:pt x="1361131" y="295317"/>
                  <a:pt x="1356331" y="308758"/>
                </a:cubicBezTo>
                <a:cubicBezTo>
                  <a:pt x="1338972" y="357363"/>
                  <a:pt x="1296285" y="393224"/>
                  <a:pt x="1273204" y="439387"/>
                </a:cubicBezTo>
                <a:cubicBezTo>
                  <a:pt x="1257370" y="471055"/>
                  <a:pt x="1242975" y="503483"/>
                  <a:pt x="1225703" y="534390"/>
                </a:cubicBezTo>
                <a:cubicBezTo>
                  <a:pt x="1167741" y="638112"/>
                  <a:pt x="1094378" y="733936"/>
                  <a:pt x="1047573" y="843148"/>
                </a:cubicBezTo>
                <a:cubicBezTo>
                  <a:pt x="1035698" y="870857"/>
                  <a:pt x="1027052" y="900185"/>
                  <a:pt x="1011947" y="926275"/>
                </a:cubicBezTo>
                <a:cubicBezTo>
                  <a:pt x="983343" y="975682"/>
                  <a:pt x="945710" y="1019466"/>
                  <a:pt x="916944" y="1068779"/>
                </a:cubicBezTo>
                <a:cubicBezTo>
                  <a:pt x="890184" y="1114653"/>
                  <a:pt x="871123" y="1164660"/>
                  <a:pt x="845692" y="1211283"/>
                </a:cubicBezTo>
                <a:cubicBezTo>
                  <a:pt x="823587" y="1251809"/>
                  <a:pt x="796164" y="1289304"/>
                  <a:pt x="774440" y="1330036"/>
                </a:cubicBezTo>
                <a:cubicBezTo>
                  <a:pt x="764409" y="1348845"/>
                  <a:pt x="760618" y="1370549"/>
                  <a:pt x="750690" y="1389413"/>
                </a:cubicBezTo>
                <a:cubicBezTo>
                  <a:pt x="720962" y="1445895"/>
                  <a:pt x="686447" y="1499740"/>
                  <a:pt x="655687" y="1555667"/>
                </a:cubicBezTo>
                <a:cubicBezTo>
                  <a:pt x="642890" y="1578934"/>
                  <a:pt x="633441" y="1603982"/>
                  <a:pt x="620061" y="1626919"/>
                </a:cubicBezTo>
                <a:cubicBezTo>
                  <a:pt x="605678" y="1651575"/>
                  <a:pt x="545480" y="1707197"/>
                  <a:pt x="572560" y="1698171"/>
                </a:cubicBezTo>
                <a:lnTo>
                  <a:pt x="608186" y="1686296"/>
                </a:lnTo>
                <a:cubicBezTo>
                  <a:pt x="651729" y="1634836"/>
                  <a:pt x="694581" y="1582785"/>
                  <a:pt x="738814" y="1531917"/>
                </a:cubicBezTo>
                <a:cubicBezTo>
                  <a:pt x="738989" y="1531716"/>
                  <a:pt x="952396" y="1294611"/>
                  <a:pt x="952570" y="1294410"/>
                </a:cubicBezTo>
                <a:cubicBezTo>
                  <a:pt x="992985" y="1247613"/>
                  <a:pt x="1031739" y="1199407"/>
                  <a:pt x="1071324" y="1151906"/>
                </a:cubicBezTo>
                <a:lnTo>
                  <a:pt x="1130700" y="1080654"/>
                </a:lnTo>
                <a:cubicBezTo>
                  <a:pt x="1238777" y="949418"/>
                  <a:pt x="1230277" y="959154"/>
                  <a:pt x="1332581" y="831273"/>
                </a:cubicBezTo>
                <a:cubicBezTo>
                  <a:pt x="1364249" y="791688"/>
                  <a:pt x="1391738" y="748364"/>
                  <a:pt x="1427583" y="712519"/>
                </a:cubicBezTo>
                <a:cubicBezTo>
                  <a:pt x="1455292" y="684810"/>
                  <a:pt x="1485800" y="659641"/>
                  <a:pt x="1510711" y="629392"/>
                </a:cubicBezTo>
                <a:cubicBezTo>
                  <a:pt x="1541428" y="592093"/>
                  <a:pt x="1559671" y="544806"/>
                  <a:pt x="1593838" y="510639"/>
                </a:cubicBezTo>
                <a:cubicBezTo>
                  <a:pt x="1700004" y="404473"/>
                  <a:pt x="1581234" y="526741"/>
                  <a:pt x="1688840" y="403761"/>
                </a:cubicBezTo>
                <a:cubicBezTo>
                  <a:pt x="1752848" y="330608"/>
                  <a:pt x="1699607" y="405423"/>
                  <a:pt x="1748217" y="332509"/>
                </a:cubicBezTo>
                <a:cubicBezTo>
                  <a:pt x="1727206" y="395544"/>
                  <a:pt x="1722641" y="417827"/>
                  <a:pt x="1665090" y="486888"/>
                </a:cubicBezTo>
                <a:cubicBezTo>
                  <a:pt x="1645298" y="510639"/>
                  <a:pt x="1622862" y="532416"/>
                  <a:pt x="1605713" y="558140"/>
                </a:cubicBezTo>
                <a:cubicBezTo>
                  <a:pt x="1401043" y="865145"/>
                  <a:pt x="1751529" y="400319"/>
                  <a:pt x="1439459" y="831273"/>
                </a:cubicBezTo>
                <a:cubicBezTo>
                  <a:pt x="1394861" y="892860"/>
                  <a:pt x="1344153" y="949785"/>
                  <a:pt x="1296955" y="1009403"/>
                </a:cubicBezTo>
                <a:cubicBezTo>
                  <a:pt x="1268941" y="1044789"/>
                  <a:pt x="1241345" y="1080507"/>
                  <a:pt x="1213827" y="1116280"/>
                </a:cubicBezTo>
                <a:cubicBezTo>
                  <a:pt x="1201759" y="1131968"/>
                  <a:pt x="1190872" y="1148577"/>
                  <a:pt x="1178201" y="1163782"/>
                </a:cubicBezTo>
                <a:cubicBezTo>
                  <a:pt x="1158409" y="1187533"/>
                  <a:pt x="1137806" y="1210630"/>
                  <a:pt x="1118825" y="1235034"/>
                </a:cubicBezTo>
                <a:cubicBezTo>
                  <a:pt x="1110063" y="1246300"/>
                  <a:pt x="1104211" y="1259696"/>
                  <a:pt x="1095074" y="1270660"/>
                </a:cubicBezTo>
                <a:cubicBezTo>
                  <a:pt x="1084323" y="1283562"/>
                  <a:pt x="1059448" y="1323080"/>
                  <a:pt x="1059448" y="1306286"/>
                </a:cubicBezTo>
                <a:cubicBezTo>
                  <a:pt x="1059448" y="1286751"/>
                  <a:pt x="1134097" y="1197314"/>
                  <a:pt x="1142575" y="1187532"/>
                </a:cubicBezTo>
                <a:cubicBezTo>
                  <a:pt x="1371299" y="923619"/>
                  <a:pt x="1117235" y="1241849"/>
                  <a:pt x="1451334" y="807522"/>
                </a:cubicBezTo>
                <a:cubicBezTo>
                  <a:pt x="1463402" y="791834"/>
                  <a:pt x="1475319" y="776028"/>
                  <a:pt x="1486960" y="760021"/>
                </a:cubicBezTo>
                <a:cubicBezTo>
                  <a:pt x="1506988" y="732482"/>
                  <a:pt x="1546337" y="676893"/>
                  <a:pt x="1546337" y="676893"/>
                </a:cubicBezTo>
                <a:cubicBezTo>
                  <a:pt x="1560948" y="633058"/>
                  <a:pt x="1560184" y="626762"/>
                  <a:pt x="1593838" y="581891"/>
                </a:cubicBezTo>
                <a:cubicBezTo>
                  <a:pt x="1603915" y="568456"/>
                  <a:pt x="1617589" y="558140"/>
                  <a:pt x="1629464" y="546265"/>
                </a:cubicBezTo>
                <a:cubicBezTo>
                  <a:pt x="1656691" y="464580"/>
                  <a:pt x="1619450" y="563790"/>
                  <a:pt x="1676965" y="463138"/>
                </a:cubicBezTo>
                <a:cubicBezTo>
                  <a:pt x="1683175" y="452270"/>
                  <a:pt x="1700462" y="432161"/>
                  <a:pt x="1688840" y="427512"/>
                </a:cubicBezTo>
                <a:cubicBezTo>
                  <a:pt x="1666484" y="418569"/>
                  <a:pt x="1641339" y="435429"/>
                  <a:pt x="1617588" y="439387"/>
                </a:cubicBezTo>
                <a:cubicBezTo>
                  <a:pt x="1570087" y="467096"/>
                  <a:pt x="1519079" y="489519"/>
                  <a:pt x="1475085" y="522514"/>
                </a:cubicBezTo>
                <a:cubicBezTo>
                  <a:pt x="1100352" y="803563"/>
                  <a:pt x="1649363" y="396002"/>
                  <a:pt x="1285079" y="653143"/>
                </a:cubicBezTo>
                <a:cubicBezTo>
                  <a:pt x="1202085" y="711727"/>
                  <a:pt x="1062755" y="833417"/>
                  <a:pt x="1000072" y="890649"/>
                </a:cubicBezTo>
                <a:cubicBezTo>
                  <a:pt x="966999" y="920846"/>
                  <a:pt x="936737" y="953984"/>
                  <a:pt x="905069" y="985652"/>
                </a:cubicBezTo>
                <a:cubicBezTo>
                  <a:pt x="885277" y="1005444"/>
                  <a:pt x="861218" y="1021738"/>
                  <a:pt x="845692" y="1045028"/>
                </a:cubicBezTo>
                <a:cubicBezTo>
                  <a:pt x="837775" y="1056903"/>
                  <a:pt x="812805" y="1091618"/>
                  <a:pt x="821942" y="1080654"/>
                </a:cubicBezTo>
                <a:cubicBezTo>
                  <a:pt x="987861" y="881555"/>
                  <a:pt x="826428" y="1066757"/>
                  <a:pt x="976321" y="866899"/>
                </a:cubicBezTo>
                <a:cubicBezTo>
                  <a:pt x="1010077" y="821891"/>
                  <a:pt x="1049024" y="780961"/>
                  <a:pt x="1083199" y="736270"/>
                </a:cubicBezTo>
                <a:cubicBezTo>
                  <a:pt x="1100538" y="713595"/>
                  <a:pt x="1113361" y="687693"/>
                  <a:pt x="1130700" y="665018"/>
                </a:cubicBezTo>
                <a:cubicBezTo>
                  <a:pt x="1164875" y="620328"/>
                  <a:pt x="1204488" y="579889"/>
                  <a:pt x="1237578" y="534390"/>
                </a:cubicBezTo>
                <a:cubicBezTo>
                  <a:pt x="1267935" y="492650"/>
                  <a:pt x="1291465" y="446291"/>
                  <a:pt x="1320705" y="403761"/>
                </a:cubicBezTo>
                <a:cubicBezTo>
                  <a:pt x="1335065" y="382874"/>
                  <a:pt x="1353779" y="365224"/>
                  <a:pt x="1368207" y="344384"/>
                </a:cubicBezTo>
                <a:cubicBezTo>
                  <a:pt x="1389463" y="313680"/>
                  <a:pt x="1406869" y="280454"/>
                  <a:pt x="1427583" y="249382"/>
                </a:cubicBezTo>
                <a:cubicBezTo>
                  <a:pt x="1446472" y="221049"/>
                  <a:pt x="1467168" y="193963"/>
                  <a:pt x="1486960" y="166254"/>
                </a:cubicBezTo>
                <a:cubicBezTo>
                  <a:pt x="1490918" y="154379"/>
                  <a:pt x="1492900" y="141649"/>
                  <a:pt x="1498835" y="130628"/>
                </a:cubicBezTo>
                <a:cubicBezTo>
                  <a:pt x="1520721" y="89983"/>
                  <a:pt x="1570087" y="11875"/>
                  <a:pt x="1570087" y="11875"/>
                </a:cubicBezTo>
                <a:cubicBezTo>
                  <a:pt x="1574045" y="23750"/>
                  <a:pt x="1584998" y="35357"/>
                  <a:pt x="1581962" y="47501"/>
                </a:cubicBezTo>
                <a:cubicBezTo>
                  <a:pt x="1572506" y="85323"/>
                  <a:pt x="1553207" y="120195"/>
                  <a:pt x="1534461" y="154379"/>
                </a:cubicBezTo>
                <a:cubicBezTo>
                  <a:pt x="1485823" y="243072"/>
                  <a:pt x="1432125" y="328898"/>
                  <a:pt x="1380082" y="415636"/>
                </a:cubicBezTo>
                <a:cubicBezTo>
                  <a:pt x="1293025" y="560730"/>
                  <a:pt x="1271013" y="596687"/>
                  <a:pt x="1166326" y="736270"/>
                </a:cubicBezTo>
                <a:cubicBezTo>
                  <a:pt x="1147776" y="761003"/>
                  <a:pt x="1124779" y="782264"/>
                  <a:pt x="1106950" y="807522"/>
                </a:cubicBezTo>
                <a:cubicBezTo>
                  <a:pt x="1077186" y="849687"/>
                  <a:pt x="1054344" y="896531"/>
                  <a:pt x="1023822" y="938151"/>
                </a:cubicBezTo>
                <a:cubicBezTo>
                  <a:pt x="1010580" y="956208"/>
                  <a:pt x="990894" y="968651"/>
                  <a:pt x="976321" y="985652"/>
                </a:cubicBezTo>
                <a:cubicBezTo>
                  <a:pt x="967033" y="996488"/>
                  <a:pt x="961134" y="1009860"/>
                  <a:pt x="952570" y="1021278"/>
                </a:cubicBezTo>
                <a:cubicBezTo>
                  <a:pt x="937362" y="1041555"/>
                  <a:pt x="921908" y="1061710"/>
                  <a:pt x="905069" y="1080654"/>
                </a:cubicBezTo>
                <a:cubicBezTo>
                  <a:pt x="904228" y="1081601"/>
                  <a:pt x="833817" y="1145630"/>
                  <a:pt x="833817" y="1163782"/>
                </a:cubicBezTo>
                <a:lnTo>
                  <a:pt x="857568" y="1140031"/>
                </a:lnTo>
                <a:cubicBezTo>
                  <a:pt x="873402" y="1124197"/>
                  <a:pt x="890734" y="1109732"/>
                  <a:pt x="905069" y="1092530"/>
                </a:cubicBezTo>
                <a:cubicBezTo>
                  <a:pt x="956390" y="1030945"/>
                  <a:pt x="988657" y="994698"/>
                  <a:pt x="1035698" y="926275"/>
                </a:cubicBezTo>
                <a:cubicBezTo>
                  <a:pt x="1056854" y="895502"/>
                  <a:pt x="1076258" y="863530"/>
                  <a:pt x="1095074" y="831273"/>
                </a:cubicBezTo>
                <a:cubicBezTo>
                  <a:pt x="1103994" y="815982"/>
                  <a:pt x="1108673" y="798274"/>
                  <a:pt x="1118825" y="783771"/>
                </a:cubicBezTo>
                <a:cubicBezTo>
                  <a:pt x="1136554" y="758443"/>
                  <a:pt x="1158409" y="736270"/>
                  <a:pt x="1178201" y="712519"/>
                </a:cubicBezTo>
                <a:cubicBezTo>
                  <a:pt x="1182160" y="700644"/>
                  <a:pt x="1184479" y="688089"/>
                  <a:pt x="1190077" y="676893"/>
                </a:cubicBezTo>
                <a:cubicBezTo>
                  <a:pt x="1218224" y="620600"/>
                  <a:pt x="1250949" y="630661"/>
                  <a:pt x="1130700" y="665018"/>
                </a:cubicBezTo>
                <a:cubicBezTo>
                  <a:pt x="1099033" y="692727"/>
                  <a:pt x="1064409" y="717383"/>
                  <a:pt x="1035698" y="748145"/>
                </a:cubicBezTo>
                <a:cubicBezTo>
                  <a:pt x="1008689" y="777084"/>
                  <a:pt x="988842" y="811975"/>
                  <a:pt x="964446" y="843148"/>
                </a:cubicBezTo>
                <a:cubicBezTo>
                  <a:pt x="917582" y="903029"/>
                  <a:pt x="870207" y="962521"/>
                  <a:pt x="821942" y="1021278"/>
                </a:cubicBezTo>
                <a:cubicBezTo>
                  <a:pt x="779154" y="1073367"/>
                  <a:pt x="725995" y="1117854"/>
                  <a:pt x="691313" y="1175657"/>
                </a:cubicBezTo>
                <a:cubicBezTo>
                  <a:pt x="550799" y="1409846"/>
                  <a:pt x="673089" y="1215263"/>
                  <a:pt x="584435" y="1341912"/>
                </a:cubicBezTo>
                <a:cubicBezTo>
                  <a:pt x="568066" y="1365297"/>
                  <a:pt x="514098" y="1430291"/>
                  <a:pt x="536934" y="1413164"/>
                </a:cubicBezTo>
                <a:cubicBezTo>
                  <a:pt x="609558" y="1358695"/>
                  <a:pt x="594661" y="1373367"/>
                  <a:pt x="679438" y="1282535"/>
                </a:cubicBezTo>
                <a:cubicBezTo>
                  <a:pt x="704339" y="1255855"/>
                  <a:pt x="725730" y="1226032"/>
                  <a:pt x="750690" y="1199408"/>
                </a:cubicBezTo>
                <a:cubicBezTo>
                  <a:pt x="785149" y="1162652"/>
                  <a:pt x="824571" y="1130604"/>
                  <a:pt x="857568" y="1092530"/>
                </a:cubicBezTo>
                <a:cubicBezTo>
                  <a:pt x="876263" y="1070959"/>
                  <a:pt x="887237" y="1043568"/>
                  <a:pt x="905069" y="1021278"/>
                </a:cubicBezTo>
                <a:cubicBezTo>
                  <a:pt x="966492" y="944499"/>
                  <a:pt x="1044486" y="879961"/>
                  <a:pt x="1095074" y="795647"/>
                </a:cubicBezTo>
                <a:cubicBezTo>
                  <a:pt x="1118825" y="756062"/>
                  <a:pt x="1140719" y="715303"/>
                  <a:pt x="1166326" y="676893"/>
                </a:cubicBezTo>
                <a:cubicBezTo>
                  <a:pt x="1196191" y="632095"/>
                  <a:pt x="1237251" y="594421"/>
                  <a:pt x="1261329" y="546265"/>
                </a:cubicBezTo>
                <a:cubicBezTo>
                  <a:pt x="1280776" y="507371"/>
                  <a:pt x="1313340" y="434878"/>
                  <a:pt x="1344456" y="403761"/>
                </a:cubicBezTo>
                <a:cubicBezTo>
                  <a:pt x="1356973" y="391243"/>
                  <a:pt x="1331327" y="437100"/>
                  <a:pt x="1320705" y="451262"/>
                </a:cubicBezTo>
                <a:cubicBezTo>
                  <a:pt x="1296954" y="482930"/>
                  <a:pt x="1270328" y="512632"/>
                  <a:pt x="1249453" y="546265"/>
                </a:cubicBezTo>
                <a:cubicBezTo>
                  <a:pt x="1198963" y="627611"/>
                  <a:pt x="1154451" y="712520"/>
                  <a:pt x="1106950" y="795647"/>
                </a:cubicBezTo>
                <a:cubicBezTo>
                  <a:pt x="1091116" y="823356"/>
                  <a:pt x="1075438" y="851155"/>
                  <a:pt x="1059448" y="878774"/>
                </a:cubicBezTo>
                <a:cubicBezTo>
                  <a:pt x="1031895" y="926366"/>
                  <a:pt x="1000914" y="972091"/>
                  <a:pt x="976321" y="1021278"/>
                </a:cubicBezTo>
                <a:cubicBezTo>
                  <a:pt x="952570" y="1068779"/>
                  <a:pt x="929918" y="1116846"/>
                  <a:pt x="905069" y="1163782"/>
                </a:cubicBezTo>
                <a:cubicBezTo>
                  <a:pt x="894270" y="1184181"/>
                  <a:pt x="880305" y="1202792"/>
                  <a:pt x="869443" y="1223158"/>
                </a:cubicBezTo>
                <a:cubicBezTo>
                  <a:pt x="848616" y="1262208"/>
                  <a:pt x="834615" y="1305088"/>
                  <a:pt x="810066" y="1341912"/>
                </a:cubicBezTo>
                <a:cubicBezTo>
                  <a:pt x="802149" y="1353787"/>
                  <a:pt x="792112" y="1364496"/>
                  <a:pt x="786316" y="1377538"/>
                </a:cubicBezTo>
                <a:cubicBezTo>
                  <a:pt x="776148" y="1400416"/>
                  <a:pt x="744862" y="1466493"/>
                  <a:pt x="762565" y="1448790"/>
                </a:cubicBezTo>
                <a:cubicBezTo>
                  <a:pt x="814025" y="1397330"/>
                  <a:pt x="862175" y="1342333"/>
                  <a:pt x="916944" y="1294410"/>
                </a:cubicBezTo>
                <a:cubicBezTo>
                  <a:pt x="1010516" y="1212535"/>
                  <a:pt x="1040145" y="1190329"/>
                  <a:pt x="1130700" y="1092530"/>
                </a:cubicBezTo>
                <a:cubicBezTo>
                  <a:pt x="1191673" y="1026679"/>
                  <a:pt x="1250634" y="958966"/>
                  <a:pt x="1308830" y="890649"/>
                </a:cubicBezTo>
                <a:cubicBezTo>
                  <a:pt x="1460475" y="712632"/>
                  <a:pt x="1352698" y="823031"/>
                  <a:pt x="1439459" y="736270"/>
                </a:cubicBezTo>
                <a:cubicBezTo>
                  <a:pt x="1493912" y="627361"/>
                  <a:pt x="1421937" y="758797"/>
                  <a:pt x="1522586" y="629392"/>
                </a:cubicBezTo>
                <a:cubicBezTo>
                  <a:pt x="1533454" y="615418"/>
                  <a:pt x="1536955" y="596903"/>
                  <a:pt x="1546337" y="581891"/>
                </a:cubicBezTo>
                <a:cubicBezTo>
                  <a:pt x="1556827" y="565107"/>
                  <a:pt x="1600338" y="541741"/>
                  <a:pt x="1581962" y="534390"/>
                </a:cubicBezTo>
                <a:cubicBezTo>
                  <a:pt x="1551655" y="522267"/>
                  <a:pt x="1518627" y="550223"/>
                  <a:pt x="1486960" y="558140"/>
                </a:cubicBezTo>
                <a:cubicBezTo>
                  <a:pt x="1435500" y="617517"/>
                  <a:pt x="1384641" y="677419"/>
                  <a:pt x="1332581" y="736270"/>
                </a:cubicBezTo>
                <a:cubicBezTo>
                  <a:pt x="1293591" y="780346"/>
                  <a:pt x="1245898" y="817559"/>
                  <a:pt x="1213827" y="866899"/>
                </a:cubicBezTo>
                <a:cubicBezTo>
                  <a:pt x="1162367" y="946068"/>
                  <a:pt x="1126215" y="1037638"/>
                  <a:pt x="1059448" y="1104405"/>
                </a:cubicBezTo>
                <a:cubicBezTo>
                  <a:pt x="1043614" y="1120239"/>
                  <a:pt x="1025189" y="1133849"/>
                  <a:pt x="1011947" y="1151906"/>
                </a:cubicBezTo>
                <a:cubicBezTo>
                  <a:pt x="981426" y="1193526"/>
                  <a:pt x="965315" y="1246040"/>
                  <a:pt x="928820" y="1282535"/>
                </a:cubicBezTo>
                <a:cubicBezTo>
                  <a:pt x="912986" y="1298369"/>
                  <a:pt x="895306" y="1312550"/>
                  <a:pt x="881318" y="1330036"/>
                </a:cubicBezTo>
                <a:cubicBezTo>
                  <a:pt x="863486" y="1352326"/>
                  <a:pt x="816690" y="1424124"/>
                  <a:pt x="833817" y="1401288"/>
                </a:cubicBezTo>
                <a:cubicBezTo>
                  <a:pt x="869443" y="1353787"/>
                  <a:pt x="900573" y="1302554"/>
                  <a:pt x="940695" y="1258784"/>
                </a:cubicBezTo>
                <a:cubicBezTo>
                  <a:pt x="1071324" y="1116280"/>
                  <a:pt x="1209689" y="980500"/>
                  <a:pt x="1332581" y="831273"/>
                </a:cubicBezTo>
                <a:lnTo>
                  <a:pt x="1498835" y="629392"/>
                </a:lnTo>
                <a:cubicBezTo>
                  <a:pt x="1547570" y="569827"/>
                  <a:pt x="1586994" y="519214"/>
                  <a:pt x="1629464" y="451262"/>
                </a:cubicBezTo>
                <a:cubicBezTo>
                  <a:pt x="1649256" y="419595"/>
                  <a:pt x="1668791" y="387765"/>
                  <a:pt x="1688840" y="356260"/>
                </a:cubicBezTo>
                <a:cubicBezTo>
                  <a:pt x="1696503" y="344219"/>
                  <a:pt x="1723736" y="311718"/>
                  <a:pt x="1712591" y="320634"/>
                </a:cubicBezTo>
                <a:cubicBezTo>
                  <a:pt x="1669390" y="355194"/>
                  <a:pt x="1641398" y="374003"/>
                  <a:pt x="1605713" y="415636"/>
                </a:cubicBezTo>
                <a:cubicBezTo>
                  <a:pt x="1572723" y="454125"/>
                  <a:pt x="1543364" y="495614"/>
                  <a:pt x="1510711" y="534390"/>
                </a:cubicBezTo>
                <a:cubicBezTo>
                  <a:pt x="1374241" y="696448"/>
                  <a:pt x="1318777" y="718800"/>
                  <a:pt x="1190077" y="961901"/>
                </a:cubicBezTo>
                <a:cubicBezTo>
                  <a:pt x="1154451" y="1029195"/>
                  <a:pt x="1121291" y="1097853"/>
                  <a:pt x="1083199" y="1163782"/>
                </a:cubicBezTo>
                <a:cubicBezTo>
                  <a:pt x="1018330" y="1276055"/>
                  <a:pt x="973005" y="1404604"/>
                  <a:pt x="881318" y="1496291"/>
                </a:cubicBezTo>
                <a:cubicBezTo>
                  <a:pt x="869443" y="1508166"/>
                  <a:pt x="854708" y="1517748"/>
                  <a:pt x="845692" y="1531917"/>
                </a:cubicBezTo>
                <a:cubicBezTo>
                  <a:pt x="826684" y="1561787"/>
                  <a:pt x="816031" y="1596337"/>
                  <a:pt x="798191" y="1626919"/>
                </a:cubicBezTo>
                <a:cubicBezTo>
                  <a:pt x="788218" y="1644015"/>
                  <a:pt x="773915" y="1658206"/>
                  <a:pt x="762565" y="1674421"/>
                </a:cubicBezTo>
                <a:cubicBezTo>
                  <a:pt x="746196" y="1697806"/>
                  <a:pt x="702299" y="1771204"/>
                  <a:pt x="715064" y="1745673"/>
                </a:cubicBezTo>
                <a:cubicBezTo>
                  <a:pt x="722981" y="1729839"/>
                  <a:pt x="729432" y="1713183"/>
                  <a:pt x="738814" y="1698171"/>
                </a:cubicBezTo>
                <a:cubicBezTo>
                  <a:pt x="776081" y="1638543"/>
                  <a:pt x="817534" y="1611036"/>
                  <a:pt x="869443" y="1555667"/>
                </a:cubicBezTo>
                <a:cubicBezTo>
                  <a:pt x="1091782" y="1318506"/>
                  <a:pt x="789488" y="1618009"/>
                  <a:pt x="1071324" y="1353787"/>
                </a:cubicBezTo>
                <a:cubicBezTo>
                  <a:pt x="1095828" y="1330815"/>
                  <a:pt x="1117073" y="1304394"/>
                  <a:pt x="1142575" y="1282535"/>
                </a:cubicBezTo>
                <a:cubicBezTo>
                  <a:pt x="1200308" y="1233049"/>
                  <a:pt x="1262972" y="1189517"/>
                  <a:pt x="1320705" y="1140031"/>
                </a:cubicBezTo>
                <a:cubicBezTo>
                  <a:pt x="1376123" y="1092530"/>
                  <a:pt x="1435348" y="1049139"/>
                  <a:pt x="1486960" y="997527"/>
                </a:cubicBezTo>
                <a:cubicBezTo>
                  <a:pt x="1502794" y="981693"/>
                  <a:pt x="1521291" y="968135"/>
                  <a:pt x="1534461" y="950026"/>
                </a:cubicBezTo>
                <a:cubicBezTo>
                  <a:pt x="1553232" y="924216"/>
                  <a:pt x="1566680" y="894916"/>
                  <a:pt x="1581962" y="866899"/>
                </a:cubicBezTo>
                <a:cubicBezTo>
                  <a:pt x="1590439" y="851358"/>
                  <a:pt x="1618231" y="806879"/>
                  <a:pt x="1605713" y="819397"/>
                </a:cubicBezTo>
                <a:cubicBezTo>
                  <a:pt x="1341589" y="1083521"/>
                  <a:pt x="1569946" y="862012"/>
                  <a:pt x="1475085" y="997527"/>
                </a:cubicBezTo>
                <a:cubicBezTo>
                  <a:pt x="1457356" y="1022855"/>
                  <a:pt x="1432426" y="1042773"/>
                  <a:pt x="1415708" y="1068779"/>
                </a:cubicBezTo>
                <a:cubicBezTo>
                  <a:pt x="1396562" y="1098561"/>
                  <a:pt x="1385773" y="1133041"/>
                  <a:pt x="1368207" y="1163782"/>
                </a:cubicBezTo>
                <a:cubicBezTo>
                  <a:pt x="1354045" y="1188566"/>
                  <a:pt x="1320705" y="1235034"/>
                  <a:pt x="1320705" y="1235034"/>
                </a:cubicBezTo>
                <a:cubicBezTo>
                  <a:pt x="1316747" y="1246909"/>
                  <a:pt x="1296312" y="1270660"/>
                  <a:pt x="1308830" y="1270660"/>
                </a:cubicBezTo>
                <a:cubicBezTo>
                  <a:pt x="1325624" y="1270660"/>
                  <a:pt x="1333397" y="1247673"/>
                  <a:pt x="1344456" y="1235034"/>
                </a:cubicBezTo>
                <a:cubicBezTo>
                  <a:pt x="1361147" y="1215959"/>
                  <a:pt x="1377598" y="1196544"/>
                  <a:pt x="1391957" y="1175657"/>
                </a:cubicBezTo>
                <a:cubicBezTo>
                  <a:pt x="1421197" y="1133127"/>
                  <a:pt x="1445086" y="1087026"/>
                  <a:pt x="1475085" y="1045028"/>
                </a:cubicBezTo>
                <a:cubicBezTo>
                  <a:pt x="1504549" y="1003778"/>
                  <a:pt x="1539672" y="966829"/>
                  <a:pt x="1570087" y="926275"/>
                </a:cubicBezTo>
                <a:cubicBezTo>
                  <a:pt x="1587214" y="903439"/>
                  <a:pt x="1600997" y="878251"/>
                  <a:pt x="1617588" y="855023"/>
                </a:cubicBezTo>
                <a:cubicBezTo>
                  <a:pt x="1640596" y="822812"/>
                  <a:pt x="1666882" y="792957"/>
                  <a:pt x="1688840" y="760021"/>
                </a:cubicBezTo>
                <a:cubicBezTo>
                  <a:pt x="1872155" y="485052"/>
                  <a:pt x="1641734" y="820588"/>
                  <a:pt x="1771968" y="653143"/>
                </a:cubicBezTo>
                <a:cubicBezTo>
                  <a:pt x="1789493" y="630611"/>
                  <a:pt x="1839654" y="561708"/>
                  <a:pt x="1819469" y="581891"/>
                </a:cubicBezTo>
                <a:cubicBezTo>
                  <a:pt x="1795390" y="605968"/>
                  <a:pt x="1781891" y="638859"/>
                  <a:pt x="1760092" y="665018"/>
                </a:cubicBezTo>
                <a:cubicBezTo>
                  <a:pt x="1683527" y="756898"/>
                  <a:pt x="1638643" y="806301"/>
                  <a:pt x="1570087" y="926275"/>
                </a:cubicBezTo>
                <a:cubicBezTo>
                  <a:pt x="1554253" y="953984"/>
                  <a:pt x="1539500" y="982340"/>
                  <a:pt x="1522586" y="1009403"/>
                </a:cubicBezTo>
                <a:cubicBezTo>
                  <a:pt x="1480105" y="1077372"/>
                  <a:pt x="1433195" y="1142553"/>
                  <a:pt x="1391957" y="1211283"/>
                </a:cubicBezTo>
                <a:cubicBezTo>
                  <a:pt x="1380082" y="1231075"/>
                  <a:pt x="1367540" y="1250483"/>
                  <a:pt x="1356331" y="1270660"/>
                </a:cubicBezTo>
                <a:cubicBezTo>
                  <a:pt x="1347734" y="1286135"/>
                  <a:pt x="1320063" y="1330679"/>
                  <a:pt x="1332581" y="1318161"/>
                </a:cubicBezTo>
                <a:cubicBezTo>
                  <a:pt x="1348902" y="1301840"/>
                  <a:pt x="1355026" y="1277732"/>
                  <a:pt x="1368207" y="1258784"/>
                </a:cubicBezTo>
                <a:cubicBezTo>
                  <a:pt x="1375370" y="1248487"/>
                  <a:pt x="1580382" y="964738"/>
                  <a:pt x="1617588" y="914400"/>
                </a:cubicBezTo>
                <a:cubicBezTo>
                  <a:pt x="1652881" y="866651"/>
                  <a:pt x="1689772" y="820082"/>
                  <a:pt x="1724466" y="771896"/>
                </a:cubicBezTo>
                <a:cubicBezTo>
                  <a:pt x="1761037" y="721103"/>
                  <a:pt x="1791276" y="665599"/>
                  <a:pt x="1831344" y="617517"/>
                </a:cubicBezTo>
                <a:cubicBezTo>
                  <a:pt x="1904880" y="529275"/>
                  <a:pt x="1907906" y="528826"/>
                  <a:pt x="1985724" y="415636"/>
                </a:cubicBezTo>
                <a:cubicBezTo>
                  <a:pt x="1998800" y="396616"/>
                  <a:pt x="2007501" y="374725"/>
                  <a:pt x="2021350" y="356260"/>
                </a:cubicBezTo>
                <a:cubicBezTo>
                  <a:pt x="2031426" y="342825"/>
                  <a:pt x="2045916" y="333273"/>
                  <a:pt x="2056975" y="320634"/>
                </a:cubicBezTo>
                <a:cubicBezTo>
                  <a:pt x="2073666" y="301559"/>
                  <a:pt x="2089942" y="282022"/>
                  <a:pt x="2104477" y="261257"/>
                </a:cubicBezTo>
                <a:cubicBezTo>
                  <a:pt x="2130572" y="223978"/>
                  <a:pt x="2144076" y="193934"/>
                  <a:pt x="2163853" y="154379"/>
                </a:cubicBezTo>
                <a:cubicBezTo>
                  <a:pt x="2159895" y="178130"/>
                  <a:pt x="2162230" y="203845"/>
                  <a:pt x="2151978" y="225631"/>
                </a:cubicBezTo>
                <a:cubicBezTo>
                  <a:pt x="2130002" y="272330"/>
                  <a:pt x="2096411" y="312623"/>
                  <a:pt x="2068851" y="356260"/>
                </a:cubicBezTo>
                <a:cubicBezTo>
                  <a:pt x="2048910" y="387834"/>
                  <a:pt x="2031179" y="420874"/>
                  <a:pt x="2009474" y="451262"/>
                </a:cubicBezTo>
                <a:cubicBezTo>
                  <a:pt x="1989682" y="478971"/>
                  <a:pt x="1968454" y="505709"/>
                  <a:pt x="1950098" y="534390"/>
                </a:cubicBezTo>
                <a:cubicBezTo>
                  <a:pt x="1905085" y="604722"/>
                  <a:pt x="1868583" y="680613"/>
                  <a:pt x="1819469" y="748145"/>
                </a:cubicBezTo>
                <a:cubicBezTo>
                  <a:pt x="1787801" y="791688"/>
                  <a:pt x="1754331" y="833976"/>
                  <a:pt x="1724466" y="878774"/>
                </a:cubicBezTo>
                <a:cubicBezTo>
                  <a:pt x="1708632" y="902525"/>
                  <a:pt x="1692290" y="925944"/>
                  <a:pt x="1676965" y="950026"/>
                </a:cubicBezTo>
                <a:cubicBezTo>
                  <a:pt x="1664573" y="969499"/>
                  <a:pt x="1654575" y="990494"/>
                  <a:pt x="1641339" y="1009403"/>
                </a:cubicBezTo>
                <a:cubicBezTo>
                  <a:pt x="1626804" y="1030167"/>
                  <a:pt x="1607898" y="1047690"/>
                  <a:pt x="1593838" y="1068779"/>
                </a:cubicBezTo>
                <a:cubicBezTo>
                  <a:pt x="1584018" y="1083508"/>
                  <a:pt x="1558754" y="1129880"/>
                  <a:pt x="1570087" y="1116280"/>
                </a:cubicBezTo>
                <a:cubicBezTo>
                  <a:pt x="1620770" y="1055461"/>
                  <a:pt x="1656610" y="982256"/>
                  <a:pt x="1712591" y="926275"/>
                </a:cubicBezTo>
                <a:cubicBezTo>
                  <a:pt x="1748217" y="890649"/>
                  <a:pt x="1785497" y="856604"/>
                  <a:pt x="1819469" y="819397"/>
                </a:cubicBezTo>
                <a:cubicBezTo>
                  <a:pt x="1868684" y="765495"/>
                  <a:pt x="1910361" y="704755"/>
                  <a:pt x="1961973" y="653143"/>
                </a:cubicBezTo>
                <a:cubicBezTo>
                  <a:pt x="2076236" y="538880"/>
                  <a:pt x="1877216" y="741805"/>
                  <a:pt x="2056975" y="534390"/>
                </a:cubicBezTo>
                <a:cubicBezTo>
                  <a:pt x="2086306" y="500547"/>
                  <a:pt x="2127136" y="476650"/>
                  <a:pt x="2151978" y="439387"/>
                </a:cubicBezTo>
                <a:cubicBezTo>
                  <a:pt x="2159895" y="427512"/>
                  <a:pt x="2175729" y="389489"/>
                  <a:pt x="2175729" y="403761"/>
                </a:cubicBezTo>
                <a:cubicBezTo>
                  <a:pt x="2175729" y="425078"/>
                  <a:pt x="2163596" y="445265"/>
                  <a:pt x="2151978" y="463138"/>
                </a:cubicBezTo>
                <a:cubicBezTo>
                  <a:pt x="2111850" y="524873"/>
                  <a:pt x="2060374" y="578828"/>
                  <a:pt x="2021350" y="641267"/>
                </a:cubicBezTo>
                <a:cubicBezTo>
                  <a:pt x="1697268" y="1159799"/>
                  <a:pt x="1950697" y="783001"/>
                  <a:pt x="1783843" y="997527"/>
                </a:cubicBezTo>
                <a:cubicBezTo>
                  <a:pt x="1747389" y="1044396"/>
                  <a:pt x="1709221" y="1090180"/>
                  <a:pt x="1676965" y="1140031"/>
                </a:cubicBezTo>
                <a:cubicBezTo>
                  <a:pt x="1665384" y="1157928"/>
                  <a:pt x="1664512" y="1181331"/>
                  <a:pt x="1653214" y="1199408"/>
                </a:cubicBezTo>
                <a:cubicBezTo>
                  <a:pt x="1644313" y="1213649"/>
                  <a:pt x="1627664" y="1221599"/>
                  <a:pt x="1617588" y="1235034"/>
                </a:cubicBezTo>
                <a:cubicBezTo>
                  <a:pt x="1591898" y="1269288"/>
                  <a:pt x="1572027" y="1307658"/>
                  <a:pt x="1546337" y="1341912"/>
                </a:cubicBezTo>
                <a:cubicBezTo>
                  <a:pt x="1536261" y="1355347"/>
                  <a:pt x="1510711" y="1394332"/>
                  <a:pt x="1510711" y="1377538"/>
                </a:cubicBezTo>
                <a:cubicBezTo>
                  <a:pt x="1510711" y="1341246"/>
                  <a:pt x="1562224" y="1307208"/>
                  <a:pt x="1581962" y="1282535"/>
                </a:cubicBezTo>
                <a:cubicBezTo>
                  <a:pt x="1619054" y="1236169"/>
                  <a:pt x="1650593" y="1185449"/>
                  <a:pt x="1688840" y="1140031"/>
                </a:cubicBezTo>
                <a:cubicBezTo>
                  <a:pt x="1714082" y="1110057"/>
                  <a:pt x="1747910" y="1087836"/>
                  <a:pt x="1771968" y="1056904"/>
                </a:cubicBezTo>
                <a:cubicBezTo>
                  <a:pt x="1863857" y="938760"/>
                  <a:pt x="1817542" y="975062"/>
                  <a:pt x="1890721" y="926275"/>
                </a:cubicBezTo>
                <a:cubicBezTo>
                  <a:pt x="1945248" y="844486"/>
                  <a:pt x="1875583" y="943936"/>
                  <a:pt x="1961973" y="843148"/>
                </a:cubicBezTo>
                <a:cubicBezTo>
                  <a:pt x="1971261" y="832312"/>
                  <a:pt x="1977428" y="819136"/>
                  <a:pt x="1985724" y="807522"/>
                </a:cubicBezTo>
                <a:cubicBezTo>
                  <a:pt x="1997228" y="791417"/>
                  <a:pt x="2030201" y="742318"/>
                  <a:pt x="2021350" y="760021"/>
                </a:cubicBezTo>
                <a:cubicBezTo>
                  <a:pt x="1968383" y="865955"/>
                  <a:pt x="1950519" y="872204"/>
                  <a:pt x="1890721" y="961901"/>
                </a:cubicBezTo>
                <a:cubicBezTo>
                  <a:pt x="1862092" y="1004845"/>
                  <a:pt x="1833762" y="1048044"/>
                  <a:pt x="1807594" y="1092530"/>
                </a:cubicBezTo>
                <a:cubicBezTo>
                  <a:pt x="1794131" y="1115418"/>
                  <a:pt x="1786440" y="1141518"/>
                  <a:pt x="1771968" y="1163782"/>
                </a:cubicBezTo>
                <a:cubicBezTo>
                  <a:pt x="1734852" y="1220883"/>
                  <a:pt x="1690990" y="1273370"/>
                  <a:pt x="1653214" y="1330036"/>
                </a:cubicBezTo>
                <a:cubicBezTo>
                  <a:pt x="1645297" y="1341911"/>
                  <a:pt x="1636395" y="1353186"/>
                  <a:pt x="1629464" y="1365662"/>
                </a:cubicBezTo>
                <a:cubicBezTo>
                  <a:pt x="1616568" y="1388874"/>
                  <a:pt x="1605714" y="1413164"/>
                  <a:pt x="1593838" y="1436914"/>
                </a:cubicBezTo>
                <a:cubicBezTo>
                  <a:pt x="1585921" y="1452747"/>
                  <a:pt x="1608805" y="1404783"/>
                  <a:pt x="1617588" y="1389413"/>
                </a:cubicBezTo>
                <a:cubicBezTo>
                  <a:pt x="1640491" y="1349332"/>
                  <a:pt x="1660002" y="1306707"/>
                  <a:pt x="1688840" y="1270660"/>
                </a:cubicBezTo>
                <a:cubicBezTo>
                  <a:pt x="1736341" y="1211283"/>
                  <a:pt x="1785387" y="1153110"/>
                  <a:pt x="1831344" y="1092530"/>
                </a:cubicBezTo>
                <a:cubicBezTo>
                  <a:pt x="1872505" y="1038272"/>
                  <a:pt x="1906499" y="978594"/>
                  <a:pt x="1950098" y="926275"/>
                </a:cubicBezTo>
                <a:cubicBezTo>
                  <a:pt x="1989682" y="878774"/>
                  <a:pt x="2034553" y="835219"/>
                  <a:pt x="2068851" y="783771"/>
                </a:cubicBezTo>
                <a:cubicBezTo>
                  <a:pt x="2076768" y="771896"/>
                  <a:pt x="2086218" y="760910"/>
                  <a:pt x="2092601" y="748145"/>
                </a:cubicBezTo>
                <a:cubicBezTo>
                  <a:pt x="2095105" y="743138"/>
                  <a:pt x="2084684" y="756062"/>
                  <a:pt x="2080726" y="760021"/>
                </a:cubicBezTo>
                <a:cubicBezTo>
                  <a:pt x="2064892" y="775855"/>
                  <a:pt x="2045646" y="788891"/>
                  <a:pt x="2033225" y="807522"/>
                </a:cubicBezTo>
                <a:cubicBezTo>
                  <a:pt x="2001557" y="855023"/>
                  <a:pt x="1978590" y="909658"/>
                  <a:pt x="1938222" y="950026"/>
                </a:cubicBezTo>
                <a:cubicBezTo>
                  <a:pt x="1901485" y="986763"/>
                  <a:pt x="1887715" y="997910"/>
                  <a:pt x="1855095" y="1045028"/>
                </a:cubicBezTo>
                <a:cubicBezTo>
                  <a:pt x="1833838" y="1075732"/>
                  <a:pt x="1762317" y="1123330"/>
                  <a:pt x="1795718" y="1140031"/>
                </a:cubicBezTo>
                <a:cubicBezTo>
                  <a:pt x="1830767" y="1157556"/>
                  <a:pt x="1852108" y="1085552"/>
                  <a:pt x="1878846" y="1056904"/>
                </a:cubicBezTo>
                <a:cubicBezTo>
                  <a:pt x="1907557" y="1026142"/>
                  <a:pt x="1935438" y="994559"/>
                  <a:pt x="1961973" y="961901"/>
                </a:cubicBezTo>
                <a:cubicBezTo>
                  <a:pt x="1986935" y="931179"/>
                  <a:pt x="2008497" y="897809"/>
                  <a:pt x="2033225" y="866899"/>
                </a:cubicBezTo>
                <a:cubicBezTo>
                  <a:pt x="2056023" y="838401"/>
                  <a:pt x="2083012" y="813286"/>
                  <a:pt x="2104477" y="783771"/>
                </a:cubicBezTo>
                <a:cubicBezTo>
                  <a:pt x="2114889" y="769454"/>
                  <a:pt x="2116466" y="749501"/>
                  <a:pt x="2128227" y="736270"/>
                </a:cubicBezTo>
                <a:cubicBezTo>
                  <a:pt x="2148767" y="713163"/>
                  <a:pt x="2178797" y="699873"/>
                  <a:pt x="2199479" y="676893"/>
                </a:cubicBezTo>
                <a:cubicBezTo>
                  <a:pt x="2214920" y="659737"/>
                  <a:pt x="2221869" y="636426"/>
                  <a:pt x="2235105" y="617517"/>
                </a:cubicBezTo>
                <a:cubicBezTo>
                  <a:pt x="2249640" y="596752"/>
                  <a:pt x="2265768" y="577084"/>
                  <a:pt x="2282607" y="558140"/>
                </a:cubicBezTo>
                <a:cubicBezTo>
                  <a:pt x="2297484" y="541404"/>
                  <a:pt x="2310080" y="520653"/>
                  <a:pt x="2330108" y="510639"/>
                </a:cubicBezTo>
                <a:cubicBezTo>
                  <a:pt x="2342874" y="504256"/>
                  <a:pt x="2314274" y="534390"/>
                  <a:pt x="2306357" y="546265"/>
                </a:cubicBezTo>
                <a:cubicBezTo>
                  <a:pt x="2254059" y="703165"/>
                  <a:pt x="2322332" y="533746"/>
                  <a:pt x="2223230" y="676893"/>
                </a:cubicBezTo>
                <a:cubicBezTo>
                  <a:pt x="2203077" y="706003"/>
                  <a:pt x="2193805" y="741452"/>
                  <a:pt x="2175729" y="771896"/>
                </a:cubicBezTo>
                <a:cubicBezTo>
                  <a:pt x="2118533" y="868227"/>
                  <a:pt x="2056680" y="961717"/>
                  <a:pt x="1997599" y="1056904"/>
                </a:cubicBezTo>
                <a:cubicBezTo>
                  <a:pt x="1985427" y="1076515"/>
                  <a:pt x="1973848" y="1096488"/>
                  <a:pt x="1961973" y="1116280"/>
                </a:cubicBezTo>
                <a:cubicBezTo>
                  <a:pt x="1938222" y="1155865"/>
                  <a:pt x="1911366" y="1193745"/>
                  <a:pt x="1890721" y="1235034"/>
                </a:cubicBezTo>
                <a:cubicBezTo>
                  <a:pt x="1882804" y="1250868"/>
                  <a:pt x="1876248" y="1267458"/>
                  <a:pt x="1866970" y="1282535"/>
                </a:cubicBezTo>
                <a:cubicBezTo>
                  <a:pt x="1844530" y="1319001"/>
                  <a:pt x="1795718" y="1389413"/>
                  <a:pt x="1795718" y="1389413"/>
                </a:cubicBezTo>
                <a:cubicBezTo>
                  <a:pt x="1791760" y="1401288"/>
                  <a:pt x="1773829" y="1432550"/>
                  <a:pt x="1783843" y="1425039"/>
                </a:cubicBezTo>
                <a:cubicBezTo>
                  <a:pt x="1808576" y="1406489"/>
                  <a:pt x="1822423" y="1376663"/>
                  <a:pt x="1843220" y="1353787"/>
                </a:cubicBezTo>
                <a:cubicBezTo>
                  <a:pt x="2005696" y="1175063"/>
                  <a:pt x="1794946" y="1423590"/>
                  <a:pt x="1961973" y="1223158"/>
                </a:cubicBezTo>
                <a:cubicBezTo>
                  <a:pt x="2034252" y="1042465"/>
                  <a:pt x="1897926" y="1365531"/>
                  <a:pt x="2104477" y="1021278"/>
                </a:cubicBezTo>
                <a:cubicBezTo>
                  <a:pt x="2184515" y="887880"/>
                  <a:pt x="2091873" y="1031404"/>
                  <a:pt x="2187604" y="914400"/>
                </a:cubicBezTo>
                <a:cubicBezTo>
                  <a:pt x="2209167" y="888045"/>
                  <a:pt x="2225709" y="857863"/>
                  <a:pt x="2246981" y="831273"/>
                </a:cubicBezTo>
                <a:cubicBezTo>
                  <a:pt x="2257472" y="818159"/>
                  <a:pt x="2271856" y="808549"/>
                  <a:pt x="2282607" y="795647"/>
                </a:cubicBezTo>
                <a:cubicBezTo>
                  <a:pt x="2291744" y="784683"/>
                  <a:pt x="2315494" y="749057"/>
                  <a:pt x="2306357" y="760021"/>
                </a:cubicBezTo>
                <a:cubicBezTo>
                  <a:pt x="2185010" y="905636"/>
                  <a:pt x="2179058" y="912018"/>
                  <a:pt x="2092601" y="1045028"/>
                </a:cubicBezTo>
                <a:cubicBezTo>
                  <a:pt x="2064473" y="1088302"/>
                  <a:pt x="2035081" y="1130845"/>
                  <a:pt x="2009474" y="1175657"/>
                </a:cubicBezTo>
                <a:cubicBezTo>
                  <a:pt x="1993640" y="1203366"/>
                  <a:pt x="1980139" y="1232545"/>
                  <a:pt x="1961973" y="1258784"/>
                </a:cubicBezTo>
                <a:cubicBezTo>
                  <a:pt x="1944375" y="1284203"/>
                  <a:pt x="1922388" y="1306285"/>
                  <a:pt x="1902596" y="1330036"/>
                </a:cubicBezTo>
                <a:cubicBezTo>
                  <a:pt x="1898638" y="1341911"/>
                  <a:pt x="1896319" y="1354466"/>
                  <a:pt x="1890721" y="1365662"/>
                </a:cubicBezTo>
                <a:cubicBezTo>
                  <a:pt x="1884338" y="1378428"/>
                  <a:pt x="1856878" y="1411380"/>
                  <a:pt x="1866970" y="1401288"/>
                </a:cubicBezTo>
                <a:cubicBezTo>
                  <a:pt x="1939685" y="1328576"/>
                  <a:pt x="1895253" y="1349333"/>
                  <a:pt x="1961973" y="1258784"/>
                </a:cubicBezTo>
                <a:cubicBezTo>
                  <a:pt x="1998652" y="1209005"/>
                  <a:pt x="2046427" y="1167728"/>
                  <a:pt x="2080726" y="1116280"/>
                </a:cubicBezTo>
                <a:cubicBezTo>
                  <a:pt x="2098630" y="1089423"/>
                  <a:pt x="2139234" y="1025663"/>
                  <a:pt x="2163853" y="997527"/>
                </a:cubicBezTo>
                <a:cubicBezTo>
                  <a:pt x="2178599" y="980675"/>
                  <a:pt x="2195521" y="965860"/>
                  <a:pt x="2211355" y="950026"/>
                </a:cubicBezTo>
                <a:cubicBezTo>
                  <a:pt x="2237128" y="872704"/>
                  <a:pt x="2217090" y="938420"/>
                  <a:pt x="2199479" y="961901"/>
                </a:cubicBezTo>
                <a:cubicBezTo>
                  <a:pt x="2186044" y="979815"/>
                  <a:pt x="2165413" y="991489"/>
                  <a:pt x="2151978" y="1009403"/>
                </a:cubicBezTo>
                <a:cubicBezTo>
                  <a:pt x="2141356" y="1023565"/>
                  <a:pt x="2137609" y="1041892"/>
                  <a:pt x="2128227" y="1056904"/>
                </a:cubicBezTo>
                <a:cubicBezTo>
                  <a:pt x="2117737" y="1073688"/>
                  <a:pt x="2104105" y="1088299"/>
                  <a:pt x="2092601" y="1104405"/>
                </a:cubicBezTo>
                <a:cubicBezTo>
                  <a:pt x="2084305" y="1116019"/>
                  <a:pt x="2058759" y="1129939"/>
                  <a:pt x="2068851" y="1140031"/>
                </a:cubicBezTo>
                <a:cubicBezTo>
                  <a:pt x="2078944" y="1150123"/>
                  <a:pt x="2093211" y="1125042"/>
                  <a:pt x="2104477" y="1116280"/>
                </a:cubicBezTo>
                <a:cubicBezTo>
                  <a:pt x="2128881" y="1097299"/>
                  <a:pt x="2152622" y="1077444"/>
                  <a:pt x="2175729" y="1056904"/>
                </a:cubicBezTo>
                <a:cubicBezTo>
                  <a:pt x="2188281" y="1045747"/>
                  <a:pt x="2198604" y="1032208"/>
                  <a:pt x="2211355" y="1021278"/>
                </a:cubicBezTo>
                <a:cubicBezTo>
                  <a:pt x="2317994" y="929873"/>
                  <a:pt x="2206081" y="1038427"/>
                  <a:pt x="2294482" y="950026"/>
                </a:cubicBezTo>
                <a:cubicBezTo>
                  <a:pt x="2286565" y="969818"/>
                  <a:pt x="2280264" y="990337"/>
                  <a:pt x="2270731" y="1009403"/>
                </a:cubicBezTo>
                <a:cubicBezTo>
                  <a:pt x="2239351" y="1072162"/>
                  <a:pt x="2230540" y="1070907"/>
                  <a:pt x="2187604" y="1128156"/>
                </a:cubicBezTo>
                <a:cubicBezTo>
                  <a:pt x="2179041" y="1139574"/>
                  <a:pt x="2172417" y="1152364"/>
                  <a:pt x="2163853" y="1163782"/>
                </a:cubicBezTo>
                <a:cubicBezTo>
                  <a:pt x="2148645" y="1184059"/>
                  <a:pt x="2131560" y="1202881"/>
                  <a:pt x="2116352" y="1223158"/>
                </a:cubicBezTo>
                <a:cubicBezTo>
                  <a:pt x="2107788" y="1234576"/>
                  <a:pt x="2086218" y="1271550"/>
                  <a:pt x="2092601" y="1258784"/>
                </a:cubicBezTo>
                <a:cubicBezTo>
                  <a:pt x="2115031" y="1213923"/>
                  <a:pt x="2127794" y="1194689"/>
                  <a:pt x="2163853" y="1163782"/>
                </a:cubicBezTo>
                <a:cubicBezTo>
                  <a:pt x="2178881" y="1150901"/>
                  <a:pt x="2197360" y="1142151"/>
                  <a:pt x="2211355" y="1128156"/>
                </a:cubicBezTo>
                <a:cubicBezTo>
                  <a:pt x="2225350" y="1114161"/>
                  <a:pt x="2232086" y="1093687"/>
                  <a:pt x="2246981" y="1080654"/>
                </a:cubicBezTo>
                <a:cubicBezTo>
                  <a:pt x="2264351" y="1065455"/>
                  <a:pt x="2287152" y="1057831"/>
                  <a:pt x="2306357" y="1045028"/>
                </a:cubicBezTo>
                <a:cubicBezTo>
                  <a:pt x="2322825" y="1034049"/>
                  <a:pt x="2338025" y="1021278"/>
                  <a:pt x="2353859" y="1009403"/>
                </a:cubicBezTo>
                <a:cubicBezTo>
                  <a:pt x="2349900" y="1029195"/>
                  <a:pt x="2351785" y="1051135"/>
                  <a:pt x="2341983" y="1068779"/>
                </a:cubicBezTo>
                <a:cubicBezTo>
                  <a:pt x="2331108" y="1088353"/>
                  <a:pt x="2309147" y="1099358"/>
                  <a:pt x="2294482" y="1116280"/>
                </a:cubicBezTo>
                <a:cubicBezTo>
                  <a:pt x="2257636" y="1158795"/>
                  <a:pt x="2227386" y="1207127"/>
                  <a:pt x="2187604" y="1246909"/>
                </a:cubicBezTo>
                <a:lnTo>
                  <a:pt x="2092601" y="1341912"/>
                </a:lnTo>
                <a:lnTo>
                  <a:pt x="2056975" y="1377538"/>
                </a:lnTo>
                <a:cubicBezTo>
                  <a:pt x="2045100" y="1389413"/>
                  <a:pt x="2012034" y="1427138"/>
                  <a:pt x="2021350" y="1413164"/>
                </a:cubicBezTo>
                <a:lnTo>
                  <a:pt x="2068851" y="1341912"/>
                </a:lnTo>
                <a:cubicBezTo>
                  <a:pt x="2064892" y="1302327"/>
                  <a:pt x="2068841" y="1261129"/>
                  <a:pt x="2056975" y="1223158"/>
                </a:cubicBezTo>
                <a:cubicBezTo>
                  <a:pt x="2052293" y="1208177"/>
                  <a:pt x="1976800" y="1105504"/>
                  <a:pt x="1961973" y="1092530"/>
                </a:cubicBezTo>
                <a:cubicBezTo>
                  <a:pt x="1948650" y="1080873"/>
                  <a:pt x="1929652" y="1077887"/>
                  <a:pt x="1914472" y="1068779"/>
                </a:cubicBezTo>
                <a:cubicBezTo>
                  <a:pt x="1889995" y="1054093"/>
                  <a:pt x="1868751" y="1034044"/>
                  <a:pt x="1843220" y="1021278"/>
                </a:cubicBezTo>
                <a:cubicBezTo>
                  <a:pt x="1820828" y="1010082"/>
                  <a:pt x="1796158" y="1003978"/>
                  <a:pt x="1771968" y="997527"/>
                </a:cubicBezTo>
                <a:cubicBezTo>
                  <a:pt x="1625511" y="958472"/>
                  <a:pt x="1619435" y="971494"/>
                  <a:pt x="1427583" y="961901"/>
                </a:cubicBezTo>
                <a:cubicBezTo>
                  <a:pt x="1249453" y="969818"/>
                  <a:pt x="1070767" y="969509"/>
                  <a:pt x="893194" y="985652"/>
                </a:cubicBezTo>
                <a:cubicBezTo>
                  <a:pt x="852036" y="989394"/>
                  <a:pt x="812501" y="1005175"/>
                  <a:pt x="774440" y="1021278"/>
                </a:cubicBezTo>
                <a:cubicBezTo>
                  <a:pt x="709226" y="1048869"/>
                  <a:pt x="643353" y="1077001"/>
                  <a:pt x="584435" y="1116280"/>
                </a:cubicBezTo>
                <a:cubicBezTo>
                  <a:pt x="572560" y="1124197"/>
                  <a:pt x="561402" y="1133315"/>
                  <a:pt x="548809" y="1140031"/>
                </a:cubicBezTo>
                <a:cubicBezTo>
                  <a:pt x="501949" y="1165023"/>
                  <a:pt x="453806" y="1187532"/>
                  <a:pt x="406305" y="1211283"/>
                </a:cubicBezTo>
                <a:cubicBezTo>
                  <a:pt x="390471" y="1219200"/>
                  <a:pt x="373534" y="1225215"/>
                  <a:pt x="358804" y="1235034"/>
                </a:cubicBezTo>
                <a:lnTo>
                  <a:pt x="323178" y="1258784"/>
                </a:lnTo>
                <a:cubicBezTo>
                  <a:pt x="327136" y="1195449"/>
                  <a:pt x="325640" y="1131535"/>
                  <a:pt x="335053" y="1068779"/>
                </a:cubicBezTo>
                <a:cubicBezTo>
                  <a:pt x="337679" y="1051272"/>
                  <a:pt x="353206" y="1038072"/>
                  <a:pt x="358804" y="1021278"/>
                </a:cubicBezTo>
                <a:cubicBezTo>
                  <a:pt x="365187" y="1002130"/>
                  <a:pt x="366140" y="981568"/>
                  <a:pt x="370679" y="961901"/>
                </a:cubicBezTo>
                <a:cubicBezTo>
                  <a:pt x="378019" y="930095"/>
                  <a:pt x="385841" y="898391"/>
                  <a:pt x="394430" y="866899"/>
                </a:cubicBezTo>
                <a:cubicBezTo>
                  <a:pt x="397724" y="854822"/>
                  <a:pt x="415156" y="840124"/>
                  <a:pt x="406305" y="831273"/>
                </a:cubicBezTo>
                <a:cubicBezTo>
                  <a:pt x="397454" y="822422"/>
                  <a:pt x="382554" y="839190"/>
                  <a:pt x="370679" y="843148"/>
                </a:cubicBezTo>
                <a:cubicBezTo>
                  <a:pt x="271482" y="909279"/>
                  <a:pt x="319609" y="870466"/>
                  <a:pt x="228175" y="961901"/>
                </a:cubicBezTo>
                <a:lnTo>
                  <a:pt x="180674" y="1009403"/>
                </a:lnTo>
                <a:cubicBezTo>
                  <a:pt x="164840" y="1025237"/>
                  <a:pt x="123159" y="1076932"/>
                  <a:pt x="133173" y="1056904"/>
                </a:cubicBezTo>
                <a:cubicBezTo>
                  <a:pt x="154284" y="1014682"/>
                  <a:pt x="159150" y="997870"/>
                  <a:pt x="192550" y="961901"/>
                </a:cubicBezTo>
                <a:cubicBezTo>
                  <a:pt x="230642" y="920879"/>
                  <a:pt x="280251" y="889727"/>
                  <a:pt x="311303" y="843148"/>
                </a:cubicBezTo>
                <a:cubicBezTo>
                  <a:pt x="319220" y="831273"/>
                  <a:pt x="326351" y="818835"/>
                  <a:pt x="335053" y="807522"/>
                </a:cubicBezTo>
                <a:cubicBezTo>
                  <a:pt x="365961" y="767342"/>
                  <a:pt x="394211" y="724615"/>
                  <a:pt x="430056" y="688769"/>
                </a:cubicBezTo>
                <a:cubicBezTo>
                  <a:pt x="445890" y="672935"/>
                  <a:pt x="462984" y="658269"/>
                  <a:pt x="477557" y="641267"/>
                </a:cubicBezTo>
                <a:cubicBezTo>
                  <a:pt x="486845" y="630431"/>
                  <a:pt x="515580" y="605641"/>
                  <a:pt x="501308" y="605641"/>
                </a:cubicBezTo>
                <a:cubicBezTo>
                  <a:pt x="451489" y="605641"/>
                  <a:pt x="408487" y="651688"/>
                  <a:pt x="370679" y="676893"/>
                </a:cubicBezTo>
                <a:cubicBezTo>
                  <a:pt x="311780" y="716159"/>
                  <a:pt x="286304" y="719580"/>
                  <a:pt x="228175" y="771896"/>
                </a:cubicBezTo>
                <a:cubicBezTo>
                  <a:pt x="213464" y="785136"/>
                  <a:pt x="205583" y="804502"/>
                  <a:pt x="192550" y="819397"/>
                </a:cubicBezTo>
                <a:cubicBezTo>
                  <a:pt x="63043" y="967406"/>
                  <a:pt x="223074" y="776998"/>
                  <a:pt x="97547" y="902525"/>
                </a:cubicBezTo>
                <a:cubicBezTo>
                  <a:pt x="82818" y="917254"/>
                  <a:pt x="51656" y="965424"/>
                  <a:pt x="38170" y="985652"/>
                </a:cubicBezTo>
                <a:cubicBezTo>
                  <a:pt x="30253" y="973777"/>
                  <a:pt x="14420" y="964298"/>
                  <a:pt x="14420" y="950026"/>
                </a:cubicBezTo>
                <a:cubicBezTo>
                  <a:pt x="14420" y="932323"/>
                  <a:pt x="29573" y="918000"/>
                  <a:pt x="38170" y="902525"/>
                </a:cubicBezTo>
                <a:cubicBezTo>
                  <a:pt x="105268" y="781748"/>
                  <a:pt x="38170" y="907613"/>
                  <a:pt x="133173" y="771896"/>
                </a:cubicBezTo>
                <a:cubicBezTo>
                  <a:pt x="143325" y="757393"/>
                  <a:pt x="148141" y="739765"/>
                  <a:pt x="156924" y="724395"/>
                </a:cubicBezTo>
                <a:cubicBezTo>
                  <a:pt x="170818" y="700081"/>
                  <a:pt x="201004" y="661662"/>
                  <a:pt x="216300" y="641267"/>
                </a:cubicBezTo>
                <a:cubicBezTo>
                  <a:pt x="212342" y="657101"/>
                  <a:pt x="210854" y="673767"/>
                  <a:pt x="204425" y="688769"/>
                </a:cubicBezTo>
                <a:cubicBezTo>
                  <a:pt x="186991" y="729447"/>
                  <a:pt x="159043" y="765536"/>
                  <a:pt x="145048" y="807522"/>
                </a:cubicBezTo>
                <a:cubicBezTo>
                  <a:pt x="96465" y="953276"/>
                  <a:pt x="150344" y="808807"/>
                  <a:pt x="85672" y="938151"/>
                </a:cubicBezTo>
                <a:cubicBezTo>
                  <a:pt x="55177" y="999141"/>
                  <a:pt x="54887" y="1031966"/>
                  <a:pt x="38170" y="1104405"/>
                </a:cubicBezTo>
                <a:cubicBezTo>
                  <a:pt x="34500" y="1120308"/>
                  <a:pt x="30253" y="1136072"/>
                  <a:pt x="26295" y="1151906"/>
                </a:cubicBezTo>
                <a:cubicBezTo>
                  <a:pt x="34212" y="1167740"/>
                  <a:pt x="32416" y="1197805"/>
                  <a:pt x="50046" y="1199408"/>
                </a:cubicBezTo>
                <a:cubicBezTo>
                  <a:pt x="129283" y="1206611"/>
                  <a:pt x="209165" y="1189290"/>
                  <a:pt x="287552" y="1175657"/>
                </a:cubicBezTo>
                <a:cubicBezTo>
                  <a:pt x="301613" y="1173212"/>
                  <a:pt x="311075" y="1159470"/>
                  <a:pt x="323178" y="1151906"/>
                </a:cubicBezTo>
                <a:cubicBezTo>
                  <a:pt x="342751" y="1139673"/>
                  <a:pt x="362763" y="1128155"/>
                  <a:pt x="382555" y="1116280"/>
                </a:cubicBezTo>
                <a:cubicBezTo>
                  <a:pt x="462716" y="1009399"/>
                  <a:pt x="362562" y="1138272"/>
                  <a:pt x="501308" y="985652"/>
                </a:cubicBezTo>
                <a:cubicBezTo>
                  <a:pt x="514622" y="971007"/>
                  <a:pt x="525059" y="953985"/>
                  <a:pt x="536934" y="938151"/>
                </a:cubicBezTo>
                <a:cubicBezTo>
                  <a:pt x="540892" y="926276"/>
                  <a:pt x="543878" y="914031"/>
                  <a:pt x="548809" y="902525"/>
                </a:cubicBezTo>
                <a:cubicBezTo>
                  <a:pt x="560969" y="874150"/>
                  <a:pt x="594268" y="841105"/>
                  <a:pt x="560685" y="807522"/>
                </a:cubicBezTo>
                <a:cubicBezTo>
                  <a:pt x="549144" y="795981"/>
                  <a:pt x="529017" y="799605"/>
                  <a:pt x="513183" y="795647"/>
                </a:cubicBezTo>
                <a:cubicBezTo>
                  <a:pt x="457765" y="803564"/>
                  <a:pt x="397892" y="796232"/>
                  <a:pt x="346929" y="819397"/>
                </a:cubicBezTo>
                <a:cubicBezTo>
                  <a:pt x="306158" y="837929"/>
                  <a:pt x="278797" y="878572"/>
                  <a:pt x="251926" y="914400"/>
                </a:cubicBezTo>
                <a:cubicBezTo>
                  <a:pt x="211712" y="968019"/>
                  <a:pt x="167900" y="1022776"/>
                  <a:pt x="133173" y="1080654"/>
                </a:cubicBezTo>
                <a:cubicBezTo>
                  <a:pt x="42754" y="1231352"/>
                  <a:pt x="167844" y="1040520"/>
                  <a:pt x="85672" y="1163782"/>
                </a:cubicBezTo>
                <a:cubicBezTo>
                  <a:pt x="81713" y="1179616"/>
                  <a:pt x="69312" y="1195590"/>
                  <a:pt x="73796" y="1211283"/>
                </a:cubicBezTo>
                <a:cubicBezTo>
                  <a:pt x="78410" y="1227431"/>
                  <a:pt x="92697" y="1245388"/>
                  <a:pt x="109422" y="1246909"/>
                </a:cubicBezTo>
                <a:cubicBezTo>
                  <a:pt x="184427" y="1253728"/>
                  <a:pt x="259843" y="1238992"/>
                  <a:pt x="335053" y="1235034"/>
                </a:cubicBezTo>
                <a:cubicBezTo>
                  <a:pt x="381565" y="1217592"/>
                  <a:pt x="497126" y="1176403"/>
                  <a:pt x="536934" y="1151906"/>
                </a:cubicBezTo>
                <a:cubicBezTo>
                  <a:pt x="607085" y="1108736"/>
                  <a:pt x="674494" y="1060859"/>
                  <a:pt x="738814" y="1009403"/>
                </a:cubicBezTo>
                <a:cubicBezTo>
                  <a:pt x="809528" y="952831"/>
                  <a:pt x="813550" y="957724"/>
                  <a:pt x="869443" y="866899"/>
                </a:cubicBezTo>
                <a:cubicBezTo>
                  <a:pt x="879772" y="850115"/>
                  <a:pt x="897065" y="795909"/>
                  <a:pt x="905069" y="771896"/>
                </a:cubicBezTo>
                <a:cubicBezTo>
                  <a:pt x="893194" y="732312"/>
                  <a:pt x="898666" y="682366"/>
                  <a:pt x="869443" y="653143"/>
                </a:cubicBezTo>
                <a:cubicBezTo>
                  <a:pt x="841935" y="625635"/>
                  <a:pt x="672856" y="651426"/>
                  <a:pt x="655687" y="653143"/>
                </a:cubicBezTo>
                <a:cubicBezTo>
                  <a:pt x="605203" y="693530"/>
                  <a:pt x="534898" y="742604"/>
                  <a:pt x="489433" y="795647"/>
                </a:cubicBezTo>
                <a:cubicBezTo>
                  <a:pt x="480145" y="806483"/>
                  <a:pt x="472763" y="818881"/>
                  <a:pt x="465682" y="831273"/>
                </a:cubicBezTo>
                <a:cubicBezTo>
                  <a:pt x="441074" y="874337"/>
                  <a:pt x="416611" y="917538"/>
                  <a:pt x="394430" y="961901"/>
                </a:cubicBezTo>
                <a:cubicBezTo>
                  <a:pt x="362723" y="1025315"/>
                  <a:pt x="379362" y="1005509"/>
                  <a:pt x="358804" y="1056904"/>
                </a:cubicBezTo>
                <a:cubicBezTo>
                  <a:pt x="347608" y="1084894"/>
                  <a:pt x="335053" y="1112322"/>
                  <a:pt x="323178" y="1140031"/>
                </a:cubicBezTo>
                <a:cubicBezTo>
                  <a:pt x="370679" y="1199408"/>
                  <a:pt x="395234" y="1289542"/>
                  <a:pt x="465682" y="1318161"/>
                </a:cubicBezTo>
                <a:cubicBezTo>
                  <a:pt x="653756" y="1394566"/>
                  <a:pt x="699081" y="1299103"/>
                  <a:pt x="786316" y="1199408"/>
                </a:cubicBezTo>
                <a:cubicBezTo>
                  <a:pt x="799242" y="940890"/>
                  <a:pt x="809862" y="924644"/>
                  <a:pt x="774440" y="641267"/>
                </a:cubicBezTo>
                <a:cubicBezTo>
                  <a:pt x="767983" y="589611"/>
                  <a:pt x="683039" y="480163"/>
                  <a:pt x="667562" y="463138"/>
                </a:cubicBezTo>
                <a:cubicBezTo>
                  <a:pt x="659142" y="453876"/>
                  <a:pt x="644156" y="453977"/>
                  <a:pt x="631937" y="451262"/>
                </a:cubicBezTo>
                <a:cubicBezTo>
                  <a:pt x="608432" y="446039"/>
                  <a:pt x="584436" y="443345"/>
                  <a:pt x="560685" y="439387"/>
                </a:cubicBezTo>
                <a:cubicBezTo>
                  <a:pt x="529017" y="443345"/>
                  <a:pt x="493048" y="434842"/>
                  <a:pt x="465682" y="451262"/>
                </a:cubicBezTo>
                <a:cubicBezTo>
                  <a:pt x="429600" y="472911"/>
                  <a:pt x="405896" y="511253"/>
                  <a:pt x="382555" y="546265"/>
                </a:cubicBezTo>
                <a:cubicBezTo>
                  <a:pt x="306468" y="660395"/>
                  <a:pt x="277875" y="719999"/>
                  <a:pt x="228175" y="819397"/>
                </a:cubicBezTo>
                <a:cubicBezTo>
                  <a:pt x="220258" y="851065"/>
                  <a:pt x="213013" y="882908"/>
                  <a:pt x="204425" y="914400"/>
                </a:cubicBezTo>
                <a:cubicBezTo>
                  <a:pt x="187331" y="977080"/>
                  <a:pt x="156616" y="994783"/>
                  <a:pt x="228175" y="1080654"/>
                </a:cubicBezTo>
                <a:cubicBezTo>
                  <a:pt x="246094" y="1102157"/>
                  <a:pt x="283594" y="1088571"/>
                  <a:pt x="311303" y="1092530"/>
                </a:cubicBezTo>
                <a:cubicBezTo>
                  <a:pt x="418181" y="1088571"/>
                  <a:pt x="525182" y="1087124"/>
                  <a:pt x="631937" y="1080654"/>
                </a:cubicBezTo>
                <a:cubicBezTo>
                  <a:pt x="655971" y="1079197"/>
                  <a:pt x="680126" y="1075698"/>
                  <a:pt x="703188" y="1068779"/>
                </a:cubicBezTo>
                <a:cubicBezTo>
                  <a:pt x="720144" y="1063692"/>
                  <a:pt x="734574" y="1052353"/>
                  <a:pt x="750690" y="1045028"/>
                </a:cubicBezTo>
                <a:cubicBezTo>
                  <a:pt x="778134" y="1032553"/>
                  <a:pt x="806108" y="1021278"/>
                  <a:pt x="833817" y="1009403"/>
                </a:cubicBezTo>
                <a:cubicBezTo>
                  <a:pt x="864771" y="962972"/>
                  <a:pt x="865188" y="965538"/>
                  <a:pt x="893194" y="902525"/>
                </a:cubicBezTo>
                <a:cubicBezTo>
                  <a:pt x="898278" y="891086"/>
                  <a:pt x="901111" y="878774"/>
                  <a:pt x="905069" y="866899"/>
                </a:cubicBezTo>
                <a:cubicBezTo>
                  <a:pt x="901111" y="843148"/>
                  <a:pt x="907641" y="814910"/>
                  <a:pt x="893194" y="795647"/>
                </a:cubicBezTo>
                <a:cubicBezTo>
                  <a:pt x="880404" y="778593"/>
                  <a:pt x="854040" y="778637"/>
                  <a:pt x="833817" y="771896"/>
                </a:cubicBezTo>
                <a:cubicBezTo>
                  <a:pt x="818334" y="766735"/>
                  <a:pt x="802009" y="764505"/>
                  <a:pt x="786316" y="760021"/>
                </a:cubicBezTo>
                <a:cubicBezTo>
                  <a:pt x="774280" y="756582"/>
                  <a:pt x="762565" y="752104"/>
                  <a:pt x="750690" y="748145"/>
                </a:cubicBezTo>
                <a:cubicBezTo>
                  <a:pt x="703189" y="760020"/>
                  <a:pt x="651980" y="761874"/>
                  <a:pt x="608186" y="783771"/>
                </a:cubicBezTo>
                <a:cubicBezTo>
                  <a:pt x="535743" y="819993"/>
                  <a:pt x="545986" y="850041"/>
                  <a:pt x="513183" y="902525"/>
                </a:cubicBezTo>
                <a:cubicBezTo>
                  <a:pt x="502693" y="919309"/>
                  <a:pt x="489432" y="934192"/>
                  <a:pt x="477557" y="950026"/>
                </a:cubicBezTo>
                <a:cubicBezTo>
                  <a:pt x="473599" y="969818"/>
                  <a:pt x="458784" y="990434"/>
                  <a:pt x="465682" y="1009403"/>
                </a:cubicBezTo>
                <a:cubicBezTo>
                  <a:pt x="498365" y="1099280"/>
                  <a:pt x="543027" y="1082900"/>
                  <a:pt x="620061" y="1092530"/>
                </a:cubicBezTo>
                <a:cubicBezTo>
                  <a:pt x="778399" y="1080655"/>
                  <a:pt x="938138" y="1081048"/>
                  <a:pt x="1095074" y="1056904"/>
                </a:cubicBezTo>
                <a:cubicBezTo>
                  <a:pt x="1145935" y="1049079"/>
                  <a:pt x="1190553" y="1018427"/>
                  <a:pt x="1237578" y="997527"/>
                </a:cubicBezTo>
                <a:cubicBezTo>
                  <a:pt x="1276134" y="980391"/>
                  <a:pt x="1325151" y="957455"/>
                  <a:pt x="1356331" y="926275"/>
                </a:cubicBezTo>
                <a:cubicBezTo>
                  <a:pt x="1382137" y="900469"/>
                  <a:pt x="1403832" y="870857"/>
                  <a:pt x="1427583" y="843148"/>
                </a:cubicBezTo>
                <a:cubicBezTo>
                  <a:pt x="1460754" y="710466"/>
                  <a:pt x="1475422" y="697924"/>
                  <a:pt x="1427583" y="522514"/>
                </a:cubicBezTo>
                <a:cubicBezTo>
                  <a:pt x="1422156" y="502614"/>
                  <a:pt x="1312836" y="453265"/>
                  <a:pt x="1308830" y="451262"/>
                </a:cubicBezTo>
                <a:cubicBezTo>
                  <a:pt x="1237578" y="475013"/>
                  <a:pt x="1163448" y="491435"/>
                  <a:pt x="1095074" y="522514"/>
                </a:cubicBezTo>
                <a:cubicBezTo>
                  <a:pt x="1074689" y="531780"/>
                  <a:pt x="1059504" y="551067"/>
                  <a:pt x="1047573" y="570016"/>
                </a:cubicBezTo>
                <a:cubicBezTo>
                  <a:pt x="991851" y="658516"/>
                  <a:pt x="932792" y="746354"/>
                  <a:pt x="893194" y="843148"/>
                </a:cubicBezTo>
                <a:cubicBezTo>
                  <a:pt x="865123" y="911765"/>
                  <a:pt x="771026" y="1131956"/>
                  <a:pt x="738814" y="1235034"/>
                </a:cubicBezTo>
                <a:cubicBezTo>
                  <a:pt x="732794" y="1254299"/>
                  <a:pt x="731834" y="1274829"/>
                  <a:pt x="726939" y="1294410"/>
                </a:cubicBezTo>
                <a:cubicBezTo>
                  <a:pt x="723903" y="1306554"/>
                  <a:pt x="719022" y="1318161"/>
                  <a:pt x="715064" y="1330036"/>
                </a:cubicBezTo>
                <a:cubicBezTo>
                  <a:pt x="742773" y="1369621"/>
                  <a:pt x="755388" y="1426370"/>
                  <a:pt x="798191" y="1448790"/>
                </a:cubicBezTo>
                <a:cubicBezTo>
                  <a:pt x="850138" y="1476001"/>
                  <a:pt x="1165749" y="1450070"/>
                  <a:pt x="1190077" y="1448790"/>
                </a:cubicBezTo>
                <a:cubicBezTo>
                  <a:pt x="1228971" y="1429343"/>
                  <a:pt x="1301465" y="1396779"/>
                  <a:pt x="1332581" y="1365662"/>
                </a:cubicBezTo>
                <a:cubicBezTo>
                  <a:pt x="1341432" y="1356811"/>
                  <a:pt x="1340859" y="1342026"/>
                  <a:pt x="1344456" y="1330036"/>
                </a:cubicBezTo>
                <a:cubicBezTo>
                  <a:pt x="1352737" y="1302434"/>
                  <a:pt x="1360290" y="1274618"/>
                  <a:pt x="1368207" y="1246909"/>
                </a:cubicBezTo>
                <a:cubicBezTo>
                  <a:pt x="1360290" y="1155865"/>
                  <a:pt x="1360521" y="1063741"/>
                  <a:pt x="1344456" y="973777"/>
                </a:cubicBezTo>
                <a:cubicBezTo>
                  <a:pt x="1338731" y="941718"/>
                  <a:pt x="1246886" y="839251"/>
                  <a:pt x="1237578" y="831273"/>
                </a:cubicBezTo>
                <a:cubicBezTo>
                  <a:pt x="1209224" y="806970"/>
                  <a:pt x="1174243" y="791688"/>
                  <a:pt x="1142575" y="771896"/>
                </a:cubicBezTo>
                <a:cubicBezTo>
                  <a:pt x="1079240" y="783771"/>
                  <a:pt x="1013391" y="786235"/>
                  <a:pt x="952570" y="807522"/>
                </a:cubicBezTo>
                <a:cubicBezTo>
                  <a:pt x="931435" y="814919"/>
                  <a:pt x="918239" y="836914"/>
                  <a:pt x="905069" y="855023"/>
                </a:cubicBezTo>
                <a:cubicBezTo>
                  <a:pt x="866353" y="908258"/>
                  <a:pt x="856489" y="940849"/>
                  <a:pt x="833817" y="997527"/>
                </a:cubicBezTo>
                <a:cubicBezTo>
                  <a:pt x="845692" y="1048987"/>
                  <a:pt x="845825" y="1104669"/>
                  <a:pt x="869443" y="1151906"/>
                </a:cubicBezTo>
                <a:cubicBezTo>
                  <a:pt x="879765" y="1172551"/>
                  <a:pt x="906366" y="1182186"/>
                  <a:pt x="928820" y="1187532"/>
                </a:cubicBezTo>
                <a:cubicBezTo>
                  <a:pt x="1039560" y="1213899"/>
                  <a:pt x="1266088" y="1218295"/>
                  <a:pt x="1368207" y="1223158"/>
                </a:cubicBezTo>
                <a:cubicBezTo>
                  <a:pt x="1655907" y="1176755"/>
                  <a:pt x="1684326" y="1227028"/>
                  <a:pt x="1855095" y="1080654"/>
                </a:cubicBezTo>
                <a:cubicBezTo>
                  <a:pt x="1874339" y="1064159"/>
                  <a:pt x="1886762" y="1041070"/>
                  <a:pt x="1902596" y="1021278"/>
                </a:cubicBezTo>
                <a:cubicBezTo>
                  <a:pt x="1914471" y="977735"/>
                  <a:pt x="1928924" y="934814"/>
                  <a:pt x="1938222" y="890649"/>
                </a:cubicBezTo>
                <a:cubicBezTo>
                  <a:pt x="1967489" y="751634"/>
                  <a:pt x="1940949" y="649448"/>
                  <a:pt x="1890721" y="498764"/>
                </a:cubicBezTo>
                <a:cubicBezTo>
                  <a:pt x="1878203" y="461211"/>
                  <a:pt x="1848759" y="430388"/>
                  <a:pt x="1819469" y="403761"/>
                </a:cubicBezTo>
                <a:cubicBezTo>
                  <a:pt x="1803696" y="389422"/>
                  <a:pt x="1779572" y="388668"/>
                  <a:pt x="1760092" y="380010"/>
                </a:cubicBezTo>
                <a:cubicBezTo>
                  <a:pt x="1743915" y="372820"/>
                  <a:pt x="1728425" y="364177"/>
                  <a:pt x="1712591" y="356260"/>
                </a:cubicBezTo>
                <a:cubicBezTo>
                  <a:pt x="1653214" y="380011"/>
                  <a:pt x="1590364" y="396455"/>
                  <a:pt x="1534461" y="427512"/>
                </a:cubicBezTo>
                <a:cubicBezTo>
                  <a:pt x="1512050" y="439962"/>
                  <a:pt x="1468580" y="532837"/>
                  <a:pt x="1463209" y="546265"/>
                </a:cubicBezTo>
                <a:cubicBezTo>
                  <a:pt x="1407825" y="684725"/>
                  <a:pt x="1404612" y="709663"/>
                  <a:pt x="1368207" y="843148"/>
                </a:cubicBezTo>
                <a:cubicBezTo>
                  <a:pt x="1380082" y="957943"/>
                  <a:pt x="1367338" y="1078047"/>
                  <a:pt x="1403833" y="1187532"/>
                </a:cubicBezTo>
                <a:cubicBezTo>
                  <a:pt x="1415029" y="1221120"/>
                  <a:pt x="1466688" y="1220197"/>
                  <a:pt x="1498835" y="1235034"/>
                </a:cubicBezTo>
                <a:cubicBezTo>
                  <a:pt x="1563506" y="1264882"/>
                  <a:pt x="1556457" y="1258492"/>
                  <a:pt x="1629464" y="1270660"/>
                </a:cubicBezTo>
                <a:cubicBezTo>
                  <a:pt x="1728425" y="1262743"/>
                  <a:pt x="1830034" y="1270987"/>
                  <a:pt x="1926347" y="1246909"/>
                </a:cubicBezTo>
                <a:cubicBezTo>
                  <a:pt x="1948739" y="1241311"/>
                  <a:pt x="1963890" y="1210534"/>
                  <a:pt x="1961973" y="1187532"/>
                </a:cubicBezTo>
                <a:cubicBezTo>
                  <a:pt x="1955514" y="1110030"/>
                  <a:pt x="1932508" y="1033690"/>
                  <a:pt x="1902596" y="961901"/>
                </a:cubicBezTo>
                <a:cubicBezTo>
                  <a:pt x="1891831" y="936064"/>
                  <a:pt x="1864883" y="920249"/>
                  <a:pt x="1843220" y="902525"/>
                </a:cubicBezTo>
                <a:cubicBezTo>
                  <a:pt x="1776753" y="848142"/>
                  <a:pt x="1784700" y="857569"/>
                  <a:pt x="1712591" y="843148"/>
                </a:cubicBezTo>
                <a:cubicBezTo>
                  <a:pt x="1641339" y="855023"/>
                  <a:pt x="1565513" y="850991"/>
                  <a:pt x="1498835" y="878774"/>
                </a:cubicBezTo>
                <a:cubicBezTo>
                  <a:pt x="1465147" y="892810"/>
                  <a:pt x="1452132" y="934897"/>
                  <a:pt x="1427583" y="961901"/>
                </a:cubicBezTo>
                <a:cubicBezTo>
                  <a:pt x="1412520" y="978470"/>
                  <a:pt x="1392923" y="991058"/>
                  <a:pt x="1380082" y="1009403"/>
                </a:cubicBezTo>
                <a:cubicBezTo>
                  <a:pt x="1353847" y="1046882"/>
                  <a:pt x="1345787" y="1076661"/>
                  <a:pt x="1332581" y="1116280"/>
                </a:cubicBezTo>
                <a:cubicBezTo>
                  <a:pt x="1328622" y="1143989"/>
                  <a:pt x="1310657" y="1173283"/>
                  <a:pt x="1320705" y="1199408"/>
                </a:cubicBezTo>
                <a:cubicBezTo>
                  <a:pt x="1358086" y="1296601"/>
                  <a:pt x="1468330" y="1282409"/>
                  <a:pt x="1546337" y="1294410"/>
                </a:cubicBezTo>
                <a:cubicBezTo>
                  <a:pt x="2027642" y="1264329"/>
                  <a:pt x="1792778" y="1321712"/>
                  <a:pt x="2009474" y="1235034"/>
                </a:cubicBezTo>
                <a:cubicBezTo>
                  <a:pt x="2038411" y="1223459"/>
                  <a:pt x="2109856" y="1205904"/>
                  <a:pt x="2140103" y="1175657"/>
                </a:cubicBezTo>
                <a:cubicBezTo>
                  <a:pt x="2165909" y="1149851"/>
                  <a:pt x="2187604" y="1120239"/>
                  <a:pt x="2211355" y="1092530"/>
                </a:cubicBezTo>
                <a:cubicBezTo>
                  <a:pt x="2215313" y="1064821"/>
                  <a:pt x="2224306" y="1037373"/>
                  <a:pt x="2223230" y="1009403"/>
                </a:cubicBezTo>
                <a:cubicBezTo>
                  <a:pt x="2216113" y="824363"/>
                  <a:pt x="2219515" y="811966"/>
                  <a:pt x="2151978" y="676893"/>
                </a:cubicBezTo>
                <a:cubicBezTo>
                  <a:pt x="2141656" y="656248"/>
                  <a:pt x="2131878" y="634596"/>
                  <a:pt x="2116352" y="617517"/>
                </a:cubicBezTo>
                <a:cubicBezTo>
                  <a:pt x="2091803" y="590513"/>
                  <a:pt x="2061723" y="569063"/>
                  <a:pt x="2033225" y="546265"/>
                </a:cubicBezTo>
                <a:cubicBezTo>
                  <a:pt x="2022080" y="537349"/>
                  <a:pt x="2010851" y="527815"/>
                  <a:pt x="1997599" y="522514"/>
                </a:cubicBezTo>
                <a:cubicBezTo>
                  <a:pt x="1970842" y="511811"/>
                  <a:pt x="1942181" y="506681"/>
                  <a:pt x="1914472" y="498764"/>
                </a:cubicBezTo>
                <a:cubicBezTo>
                  <a:pt x="1839261" y="518556"/>
                  <a:pt x="1755201" y="517586"/>
                  <a:pt x="1688840" y="558140"/>
                </a:cubicBezTo>
                <a:cubicBezTo>
                  <a:pt x="1494347" y="676997"/>
                  <a:pt x="1524139" y="722260"/>
                  <a:pt x="1427583" y="855023"/>
                </a:cubicBezTo>
                <a:cubicBezTo>
                  <a:pt x="1417705" y="868605"/>
                  <a:pt x="1402034" y="877214"/>
                  <a:pt x="1391957" y="890649"/>
                </a:cubicBezTo>
                <a:cubicBezTo>
                  <a:pt x="1358304" y="935520"/>
                  <a:pt x="1359067" y="941817"/>
                  <a:pt x="1344456" y="985652"/>
                </a:cubicBezTo>
                <a:cubicBezTo>
                  <a:pt x="1348414" y="1005444"/>
                  <a:pt x="1339023" y="1034643"/>
                  <a:pt x="1356331" y="1045028"/>
                </a:cubicBezTo>
                <a:cubicBezTo>
                  <a:pt x="1387068" y="1063470"/>
                  <a:pt x="1427609" y="1052716"/>
                  <a:pt x="1463209" y="1056904"/>
                </a:cubicBezTo>
                <a:lnTo>
                  <a:pt x="1558212" y="1068779"/>
                </a:lnTo>
                <a:cubicBezTo>
                  <a:pt x="1625505" y="1060862"/>
                  <a:pt x="1713750" y="1094460"/>
                  <a:pt x="1760092" y="1045028"/>
                </a:cubicBezTo>
                <a:cubicBezTo>
                  <a:pt x="1811586" y="990102"/>
                  <a:pt x="1728211" y="843394"/>
                  <a:pt x="1676965" y="807522"/>
                </a:cubicBezTo>
                <a:cubicBezTo>
                  <a:pt x="1660429" y="795947"/>
                  <a:pt x="1637380" y="799605"/>
                  <a:pt x="1617588" y="795647"/>
                </a:cubicBezTo>
                <a:cubicBezTo>
                  <a:pt x="1538419" y="819398"/>
                  <a:pt x="1454554" y="831042"/>
                  <a:pt x="1380082" y="866899"/>
                </a:cubicBezTo>
                <a:cubicBezTo>
                  <a:pt x="1344775" y="883899"/>
                  <a:pt x="1322042" y="919922"/>
                  <a:pt x="1296955" y="950026"/>
                </a:cubicBezTo>
                <a:cubicBezTo>
                  <a:pt x="1282179" y="967758"/>
                  <a:pt x="1273721" y="989930"/>
                  <a:pt x="1261329" y="1009403"/>
                </a:cubicBezTo>
                <a:cubicBezTo>
                  <a:pt x="1197438" y="1109802"/>
                  <a:pt x="1227837" y="1045629"/>
                  <a:pt x="1190077" y="1140031"/>
                </a:cubicBezTo>
                <a:cubicBezTo>
                  <a:pt x="1186118" y="1163782"/>
                  <a:pt x="1163754" y="1192020"/>
                  <a:pt x="1178201" y="1211283"/>
                </a:cubicBezTo>
                <a:cubicBezTo>
                  <a:pt x="1195492" y="1234338"/>
                  <a:pt x="1232531" y="1233967"/>
                  <a:pt x="1261329" y="1235034"/>
                </a:cubicBezTo>
                <a:cubicBezTo>
                  <a:pt x="1340542" y="1237968"/>
                  <a:pt x="1419666" y="1227117"/>
                  <a:pt x="1498835" y="1223158"/>
                </a:cubicBezTo>
                <a:cubicBezTo>
                  <a:pt x="1606375" y="1169389"/>
                  <a:pt x="1628664" y="1164381"/>
                  <a:pt x="1724466" y="1092530"/>
                </a:cubicBezTo>
                <a:cubicBezTo>
                  <a:pt x="1737901" y="1082453"/>
                  <a:pt x="1751290" y="1071207"/>
                  <a:pt x="1760092" y="1056904"/>
                </a:cubicBezTo>
                <a:cubicBezTo>
                  <a:pt x="1783287" y="1019212"/>
                  <a:pt x="1819469" y="938151"/>
                  <a:pt x="1819469" y="938151"/>
                </a:cubicBezTo>
                <a:cubicBezTo>
                  <a:pt x="1815511" y="906483"/>
                  <a:pt x="1818500" y="873141"/>
                  <a:pt x="1807594" y="843148"/>
                </a:cubicBezTo>
                <a:cubicBezTo>
                  <a:pt x="1788197" y="789805"/>
                  <a:pt x="1714910" y="800390"/>
                  <a:pt x="1676965" y="795647"/>
                </a:cubicBezTo>
                <a:cubicBezTo>
                  <a:pt x="1593838" y="807522"/>
                  <a:pt x="1508531" y="808943"/>
                  <a:pt x="1427583" y="831273"/>
                </a:cubicBezTo>
                <a:cubicBezTo>
                  <a:pt x="1391584" y="841204"/>
                  <a:pt x="1363653" y="869935"/>
                  <a:pt x="1332581" y="890649"/>
                </a:cubicBezTo>
                <a:cubicBezTo>
                  <a:pt x="1282384" y="924113"/>
                  <a:pt x="1224103" y="977971"/>
                  <a:pt x="1190077" y="1021278"/>
                </a:cubicBezTo>
                <a:cubicBezTo>
                  <a:pt x="1173671" y="1042158"/>
                  <a:pt x="1168113" y="1069760"/>
                  <a:pt x="1154451" y="1092530"/>
                </a:cubicBezTo>
                <a:cubicBezTo>
                  <a:pt x="1144268" y="1109502"/>
                  <a:pt x="1130700" y="1124197"/>
                  <a:pt x="1118825" y="1140031"/>
                </a:cubicBezTo>
                <a:cubicBezTo>
                  <a:pt x="1114867" y="1159823"/>
                  <a:pt x="1103632" y="1179498"/>
                  <a:pt x="1106950" y="1199408"/>
                </a:cubicBezTo>
                <a:cubicBezTo>
                  <a:pt x="1118255" y="1267241"/>
                  <a:pt x="1133988" y="1287589"/>
                  <a:pt x="1190077" y="1306286"/>
                </a:cubicBezTo>
                <a:cubicBezTo>
                  <a:pt x="1197587" y="1308790"/>
                  <a:pt x="1205910" y="1306286"/>
                  <a:pt x="1213827" y="1306286"/>
                </a:cubicBezTo>
              </a:path>
            </a:pathLst>
          </a:custGeom>
          <a:noFill/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tx1"/>
                </a:solidFill>
              </a:rPr>
              <a:t>??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1FB74B37-F0F9-BB40-B2CF-F4E5B91D9E04}"/>
              </a:ext>
            </a:extLst>
          </p:cNvPr>
          <p:cNvSpPr/>
          <p:nvPr/>
        </p:nvSpPr>
        <p:spPr>
          <a:xfrm>
            <a:off x="5563477" y="2220903"/>
            <a:ext cx="3207668" cy="1326185"/>
          </a:xfrm>
          <a:prstGeom prst="wedgeEllipseCallout">
            <a:avLst>
              <a:gd name="adj1" fmla="val -38140"/>
              <a:gd name="adj2" fmla="val 80969"/>
            </a:avLst>
          </a:prstGeom>
          <a:solidFill>
            <a:srgbClr val="FFFFFF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halkboard" charset="0"/>
                <a:cs typeface="Chalkboard" charset="0"/>
              </a:rPr>
              <a:t>That is a picture of a one!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1315A-8BD2-024A-A86F-93FEC0A01B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04" y="2098239"/>
            <a:ext cx="1662579" cy="1949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B5F181-AD68-1A4B-AB73-71B46B2EE2E5}"/>
              </a:ext>
            </a:extLst>
          </p:cNvPr>
          <p:cNvSpPr txBox="1"/>
          <p:nvPr/>
        </p:nvSpPr>
        <p:spPr bwMode="auto">
          <a:xfrm>
            <a:off x="2815653" y="5500663"/>
            <a:ext cx="35126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(probably fine)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CE873-539A-734E-8EC7-E43F8798E2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1716" y="4643412"/>
            <a:ext cx="1959429" cy="171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13E00-21B4-194B-96C1-49CCEA2989AF}"/>
              </a:ext>
            </a:extLst>
          </p:cNvPr>
          <p:cNvSpPr txBox="1"/>
          <p:nvPr/>
        </p:nvSpPr>
        <p:spPr bwMode="auto">
          <a:xfrm>
            <a:off x="7420174" y="4995532"/>
            <a:ext cx="74251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black</a:t>
            </a:r>
            <a:b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290496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14499</TotalTime>
  <Words>1985</Words>
  <Application>Microsoft Macintosh PowerPoint</Application>
  <PresentationFormat>On-screen Show (4:3)</PresentationFormat>
  <Paragraphs>670</Paragraphs>
  <Slides>113</Slides>
  <Notes>36</Notes>
  <HiddenSlides>1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4" baseType="lpstr">
      <vt:lpstr>Arial</vt:lpstr>
      <vt:lpstr>Calibri</vt:lpstr>
      <vt:lpstr>Calibri Light</vt:lpstr>
      <vt:lpstr>Century Gothic</vt:lpstr>
      <vt:lpstr>Chalkboard</vt:lpstr>
      <vt:lpstr>Courier New</vt:lpstr>
      <vt:lpstr>Helvetica</vt:lpstr>
      <vt:lpstr>Times</vt:lpstr>
      <vt:lpstr>Times New Roman</vt:lpstr>
      <vt:lpstr>Retrospect</vt:lpstr>
      <vt:lpstr>Acrobat Document</vt:lpstr>
      <vt:lpstr>How AI Works &amp; Why You Are Important (in 45 minutes)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512</cp:revision>
  <dcterms:created xsi:type="dcterms:W3CDTF">2015-05-13T05:00:30Z</dcterms:created>
  <dcterms:modified xsi:type="dcterms:W3CDTF">2019-07-03T16:40:10Z</dcterms:modified>
</cp:coreProperties>
</file>